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74" r:id="rId3"/>
    <p:sldId id="257" r:id="rId4"/>
    <p:sldId id="272" r:id="rId5"/>
    <p:sldId id="258" r:id="rId6"/>
    <p:sldId id="259" r:id="rId7"/>
    <p:sldId id="268" r:id="rId8"/>
    <p:sldId id="269" r:id="rId9"/>
    <p:sldId id="270" r:id="rId10"/>
    <p:sldId id="267" r:id="rId11"/>
    <p:sldId id="266" r:id="rId12"/>
    <p:sldId id="260"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6BCDB-C641-4BE1-ACB7-B63FB0379640}" v="1402" dt="2024-04-22T02:13:56.012"/>
    <p1510:client id="{179AB9BF-7B9A-6253-31AD-0FB8383D527C}" v="2508" dt="2024-04-22T05:38:07.611"/>
    <p1510:client id="{35E53494-BF0D-E285-6323-899530938BF2}" v="15" dt="2024-04-23T05:00:11.109"/>
    <p1510:client id="{3C86294D-E1A0-BD02-A5A9-E864DA3DAD1B}" v="213" dt="2024-04-23T05:02:52.126"/>
    <p1510:client id="{457D3A5E-B998-A1ED-FF11-C0CF53C9E971}" v="38" dt="2024-04-22T00:16:07.095"/>
    <p1510:client id="{7C62C207-5094-CEC8-06EB-C3B91B45FFDA}" v="814" dt="2024-04-22T01:10:39.258"/>
    <p1510:client id="{98DE225B-FD32-66AC-0C5A-F43881B927C4}" v="66" dt="2024-04-23T05:09:40.388"/>
    <p1510:client id="{B9B21C88-F4D9-C32F-EDA0-2EBA484EFCF2}" v="8" dt="2024-04-23T00:45:33.210"/>
    <p1510:client id="{C47A349A-4B6A-D36B-AC05-5F854044B914}" v="38" dt="2024-04-23T05:09:49.066"/>
    <p1510:client id="{D69693D9-9FCE-FEF0-6C3B-2A5B26133DF2}" v="716" dt="2024-04-22T03:51:54.374"/>
    <p1510:client id="{DC3C22B5-DFA2-F300-C431-6AD93B94BBB9}" v="890" dt="2024-04-22T00:54:08.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4/22/2024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720984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67382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85266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00212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393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3449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65299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25484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33970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94440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4758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4/22/2024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77844150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Cstumper/Guaranty_Sheet_Metal"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gsminventory.com/login" TargetMode="External"/><Relationship Id="rId4" Type="http://schemas.openxmlformats.org/officeDocument/2006/relationships/hyperlink" Target="https://jcstumper.github.io/Guaranty_Sheet_Metal/#/hom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6BC6A0D-8979-47FF-B606-70528EF8E5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B92CCBF-1641-4D35-9B74-6E4981730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6" name="Picture 15" descr="A black background with blue text&#10;&#10;Description automatically generated">
            <a:extLst>
              <a:ext uri="{FF2B5EF4-FFF2-40B4-BE49-F238E27FC236}">
                <a16:creationId xmlns:a16="http://schemas.microsoft.com/office/drawing/2014/main" id="{D1241E75-3F90-5E5A-4EE2-36FC5AFFD8DB}"/>
              </a:ext>
            </a:extLst>
          </p:cNvPr>
          <p:cNvPicPr>
            <a:picLocks noChangeAspect="1"/>
          </p:cNvPicPr>
          <p:nvPr/>
        </p:nvPicPr>
        <p:blipFill>
          <a:blip r:embed="rId2"/>
          <a:stretch>
            <a:fillRect/>
          </a:stretch>
        </p:blipFill>
        <p:spPr>
          <a:xfrm>
            <a:off x="3281571" y="2478344"/>
            <a:ext cx="5628917" cy="1908904"/>
          </a:xfrm>
          <a:prstGeom prst="rect">
            <a:avLst/>
          </a:prstGeom>
        </p:spPr>
      </p:pic>
      <p:sp>
        <p:nvSpPr>
          <p:cNvPr id="4" name="TextBox 3">
            <a:extLst>
              <a:ext uri="{FF2B5EF4-FFF2-40B4-BE49-F238E27FC236}">
                <a16:creationId xmlns:a16="http://schemas.microsoft.com/office/drawing/2014/main" id="{0F8B1840-9C6B-5722-FC1F-43258B745E9A}"/>
              </a:ext>
            </a:extLst>
          </p:cNvPr>
          <p:cNvSpPr txBox="1"/>
          <p:nvPr/>
        </p:nvSpPr>
        <p:spPr>
          <a:xfrm>
            <a:off x="1163253" y="199108"/>
            <a:ext cx="10558162" cy="1379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5000"/>
              </a:lnSpc>
              <a:spcBef>
                <a:spcPts val="1400"/>
              </a:spcBef>
              <a:spcAft>
                <a:spcPts val="200"/>
              </a:spcAft>
            </a:pPr>
            <a:r>
              <a:rPr lang="en-US" sz="2000">
                <a:solidFill>
                  <a:schemeClr val="tx2"/>
                </a:solidFill>
                <a:hlinkClick r:id="rId3">
                  <a:extLst>
                    <a:ext uri="{A12FA001-AC4F-418D-AE19-62706E023703}">
                      <ahyp:hlinkClr xmlns:ahyp="http://schemas.microsoft.com/office/drawing/2018/hyperlinkcolor" val="tx"/>
                    </a:ext>
                  </a:extLst>
                </a:hlinkClick>
              </a:rPr>
              <a:t>Project Github</a:t>
            </a:r>
            <a:endParaRPr lang="en-US" sz="2000">
              <a:solidFill>
                <a:schemeClr val="tx2"/>
              </a:solidFill>
              <a:latin typeface="Century Schoolbook"/>
              <a:cs typeface="Calibri"/>
              <a:hlinkClick r:id="rId3">
                <a:extLst>
                  <a:ext uri="{A12FA001-AC4F-418D-AE19-62706E023703}">
                    <ahyp:hlinkClr xmlns:ahyp="http://schemas.microsoft.com/office/drawing/2018/hyperlinkcolor" val="tx"/>
                  </a:ext>
                </a:extLst>
              </a:hlinkClick>
            </a:endParaRPr>
          </a:p>
          <a:p>
            <a:pPr>
              <a:lnSpc>
                <a:spcPct val="95000"/>
              </a:lnSpc>
              <a:spcBef>
                <a:spcPts val="1400"/>
              </a:spcBef>
              <a:spcAft>
                <a:spcPts val="200"/>
              </a:spcAft>
            </a:pPr>
            <a:r>
              <a:rPr lang="en-US" sz="2000">
                <a:solidFill>
                  <a:schemeClr val="tx2"/>
                </a:solidFill>
                <a:hlinkClick r:id="rId4">
                  <a:extLst>
                    <a:ext uri="{A12FA001-AC4F-418D-AE19-62706E023703}">
                      <ahyp:hlinkClr xmlns:ahyp="http://schemas.microsoft.com/office/drawing/2018/hyperlinkcolor" val="tx"/>
                    </a:ext>
                  </a:extLst>
                </a:hlinkClick>
              </a:rPr>
              <a:t>Project Website (PWEB)</a:t>
            </a:r>
            <a:endParaRPr lang="en-US" sz="2000">
              <a:solidFill>
                <a:schemeClr val="tx2"/>
              </a:solidFill>
              <a:latin typeface="Century Schoolbook"/>
              <a:cs typeface="Calibri"/>
            </a:endParaRPr>
          </a:p>
          <a:p>
            <a:pPr>
              <a:lnSpc>
                <a:spcPct val="95000"/>
              </a:lnSpc>
              <a:spcBef>
                <a:spcPts val="1400"/>
              </a:spcBef>
              <a:spcAft>
                <a:spcPts val="200"/>
              </a:spcAft>
            </a:pPr>
            <a:r>
              <a:rPr lang="en-US" sz="2000">
                <a:solidFill>
                  <a:schemeClr val="tx2"/>
                </a:solidFill>
                <a:hlinkClick r:id="rId5">
                  <a:extLst>
                    <a:ext uri="{A12FA001-AC4F-418D-AE19-62706E023703}">
                      <ahyp:hlinkClr xmlns:ahyp="http://schemas.microsoft.com/office/drawing/2018/hyperlinkcolor" val="tx"/>
                    </a:ext>
                  </a:extLst>
                </a:hlinkClick>
              </a:rPr>
              <a:t>Inventory Site (Product)</a:t>
            </a:r>
            <a:endParaRPr lang="en-US" sz="2000">
              <a:solidFill>
                <a:schemeClr val="tx2"/>
              </a:solidFill>
            </a:endParaRPr>
          </a:p>
        </p:txBody>
      </p:sp>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F2B-241A-900A-85A2-C7AFD007AD30}"/>
              </a:ext>
            </a:extLst>
          </p:cNvPr>
          <p:cNvSpPr>
            <a:spLocks noGrp="1"/>
          </p:cNvSpPr>
          <p:nvPr>
            <p:ph type="title"/>
          </p:nvPr>
        </p:nvSpPr>
        <p:spPr/>
        <p:txBody>
          <a:bodyPr/>
          <a:lstStyle/>
          <a:p>
            <a:r>
              <a:rPr lang="en-US"/>
              <a:t>Mason's Contributions</a:t>
            </a:r>
          </a:p>
        </p:txBody>
      </p:sp>
      <p:sp>
        <p:nvSpPr>
          <p:cNvPr id="3" name="Content Placeholder 2">
            <a:extLst>
              <a:ext uri="{FF2B5EF4-FFF2-40B4-BE49-F238E27FC236}">
                <a16:creationId xmlns:a16="http://schemas.microsoft.com/office/drawing/2014/main" id="{69DA28B0-2809-583C-AB55-5FDC2F764DFF}"/>
              </a:ext>
            </a:extLst>
          </p:cNvPr>
          <p:cNvSpPr>
            <a:spLocks noGrp="1"/>
          </p:cNvSpPr>
          <p:nvPr>
            <p:ph idx="1"/>
          </p:nvPr>
        </p:nvSpPr>
        <p:spPr/>
        <p:txBody>
          <a:bodyPr vert="horz" lIns="91440" tIns="45720" rIns="91440" bIns="45720" rtlCol="0" anchor="t">
            <a:normAutofit/>
          </a:bodyPr>
          <a:lstStyle/>
          <a:p>
            <a:r>
              <a:rPr lang="en-US"/>
              <a:t>Focus: </a:t>
            </a:r>
            <a:r>
              <a:rPr lang="en-US" b="1"/>
              <a:t>Purchases Page</a:t>
            </a:r>
          </a:p>
          <a:p>
            <a:r>
              <a:rPr lang="en-US"/>
              <a:t>Developed Complete Front-End Interface</a:t>
            </a:r>
          </a:p>
          <a:p>
            <a:r>
              <a:rPr lang="en-US"/>
              <a:t>Wrote multiple REST Api's to update orders, and their respective items and quantities.</a:t>
            </a:r>
          </a:p>
          <a:p>
            <a:r>
              <a:rPr lang="en-US"/>
              <a:t>Added status tracking to orders to trigger necessary actions.</a:t>
            </a:r>
          </a:p>
          <a:p>
            <a:r>
              <a:rPr lang="en-US"/>
              <a:t>Created End to End testing for the purchases page and its functions</a:t>
            </a:r>
          </a:p>
          <a:p>
            <a:r>
              <a:rPr lang="en-US"/>
              <a:t>Made documentation for all features I impacted</a:t>
            </a:r>
          </a:p>
          <a:p>
            <a:pPr marL="0" indent="0">
              <a:buNone/>
            </a:pPr>
            <a:r>
              <a:rPr lang="en-US"/>
              <a:t>Reflection:</a:t>
            </a:r>
            <a:br>
              <a:rPr lang="en-US"/>
            </a:br>
            <a:r>
              <a:rPr lang="en-US"/>
              <a:t> I learned a lot during this project. How to work on a full stack software team. Also how to expose myself to new tools and languages. The hardest part for me was being able to wrap everything together into one system.</a:t>
            </a:r>
          </a:p>
        </p:txBody>
      </p:sp>
    </p:spTree>
    <p:extLst>
      <p:ext uri="{BB962C8B-B14F-4D97-AF65-F5344CB8AC3E}">
        <p14:creationId xmlns:p14="http://schemas.microsoft.com/office/powerpoint/2010/main" val="1728962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F2B-241A-900A-85A2-C7AFD007AD30}"/>
              </a:ext>
            </a:extLst>
          </p:cNvPr>
          <p:cNvSpPr>
            <a:spLocks noGrp="1"/>
          </p:cNvSpPr>
          <p:nvPr>
            <p:ph type="title"/>
          </p:nvPr>
        </p:nvSpPr>
        <p:spPr>
          <a:xfrm>
            <a:off x="1261872" y="74997"/>
            <a:ext cx="9692640" cy="1325562"/>
          </a:xfrm>
        </p:spPr>
        <p:txBody>
          <a:bodyPr/>
          <a:lstStyle/>
          <a:p>
            <a:r>
              <a:rPr lang="en-US"/>
              <a:t>Michal's Contributions</a:t>
            </a:r>
          </a:p>
        </p:txBody>
      </p:sp>
      <p:sp>
        <p:nvSpPr>
          <p:cNvPr id="3" name="Content Placeholder 2">
            <a:extLst>
              <a:ext uri="{FF2B5EF4-FFF2-40B4-BE49-F238E27FC236}">
                <a16:creationId xmlns:a16="http://schemas.microsoft.com/office/drawing/2014/main" id="{69DA28B0-2809-583C-AB55-5FDC2F764DFF}"/>
              </a:ext>
            </a:extLst>
          </p:cNvPr>
          <p:cNvSpPr>
            <a:spLocks noGrp="1"/>
          </p:cNvSpPr>
          <p:nvPr>
            <p:ph idx="1"/>
          </p:nvPr>
        </p:nvSpPr>
        <p:spPr>
          <a:xfrm>
            <a:off x="1261872" y="1608221"/>
            <a:ext cx="9467649" cy="4892756"/>
          </a:xfrm>
        </p:spPr>
        <p:txBody>
          <a:bodyPr vert="horz" lIns="91440" tIns="45720" rIns="91440" bIns="45720" rtlCol="0" anchor="t">
            <a:normAutofit/>
          </a:bodyPr>
          <a:lstStyle/>
          <a:p>
            <a:r>
              <a:rPr lang="en-US"/>
              <a:t>Focus: </a:t>
            </a:r>
            <a:r>
              <a:rPr lang="en-US" b="1"/>
              <a:t>Jobs Page</a:t>
            </a:r>
          </a:p>
          <a:p>
            <a:r>
              <a:rPr lang="en-US"/>
              <a:t>Created database tables</a:t>
            </a:r>
          </a:p>
          <a:p>
            <a:r>
              <a:rPr lang="en-US"/>
              <a:t>Developed a Frontend for Adding, Editing, Removing Jobs</a:t>
            </a:r>
          </a:p>
          <a:p>
            <a:pPr lvl="1">
              <a:buFont typeface="Courier New" pitchFamily="34" charset="0"/>
              <a:buChar char="o"/>
            </a:pPr>
            <a:r>
              <a:rPr lang="en-US" spc="10">
                <a:solidFill>
                  <a:srgbClr val="000000"/>
                </a:solidFill>
              </a:rPr>
              <a:t>Uploading and </a:t>
            </a:r>
            <a:r>
              <a:rPr lang="en-US"/>
              <a:t>managing</a:t>
            </a:r>
            <a:r>
              <a:rPr lang="en-US" spc="10">
                <a:solidFill>
                  <a:srgbClr val="000000"/>
                </a:solidFill>
              </a:rPr>
              <a:t> Estimate PDF w/ 5mb limit</a:t>
            </a:r>
          </a:p>
          <a:p>
            <a:pPr lvl="1">
              <a:buFont typeface="Courier New" pitchFamily="34" charset="0"/>
              <a:buChar char="o"/>
            </a:pPr>
            <a:r>
              <a:rPr lang="en-US" spc="10">
                <a:solidFill>
                  <a:srgbClr val="000000"/>
                </a:solidFill>
              </a:rPr>
              <a:t>Included Necessary Parts + Used Parts sections</a:t>
            </a:r>
          </a:p>
          <a:p>
            <a:pPr>
              <a:buFont typeface="Arial"/>
              <a:buChar char="•"/>
            </a:pPr>
            <a:r>
              <a:rPr lang="en-US">
                <a:solidFill>
                  <a:srgbClr val="000000"/>
                </a:solidFill>
              </a:rPr>
              <a:t>Developed 25+ API endpoints</a:t>
            </a:r>
          </a:p>
          <a:p>
            <a:pPr>
              <a:buFont typeface="Arial"/>
              <a:buChar char="•"/>
            </a:pPr>
            <a:r>
              <a:rPr lang="en-US">
                <a:solidFill>
                  <a:srgbClr val="000000"/>
                </a:solidFill>
              </a:rPr>
              <a:t>Created E2E testing for Jobs page using Cypress </a:t>
            </a:r>
          </a:p>
          <a:p>
            <a:pPr>
              <a:buFont typeface="Arial"/>
              <a:buChar char="•"/>
            </a:pPr>
            <a:r>
              <a:rPr lang="en-US">
                <a:solidFill>
                  <a:srgbClr val="000000"/>
                </a:solidFill>
              </a:rPr>
              <a:t>Created documentation</a:t>
            </a:r>
          </a:p>
          <a:p>
            <a:pPr>
              <a:buFont typeface="Arial"/>
              <a:buChar char="•"/>
            </a:pPr>
            <a:r>
              <a:rPr lang="en-US" b="1">
                <a:solidFill>
                  <a:srgbClr val="000000"/>
                </a:solidFill>
              </a:rPr>
              <a:t>Reflection:</a:t>
            </a:r>
            <a:r>
              <a:rPr lang="en-US">
                <a:solidFill>
                  <a:srgbClr val="000000"/>
                </a:solidFill>
              </a:rPr>
              <a:t> I exposed myself to new technologies and learned valuable skills in full-stack development. I had a great experience building a real product and collaborating in a team.</a:t>
            </a:r>
          </a:p>
          <a:p>
            <a:pPr>
              <a:buFont typeface="Arial"/>
              <a:buChar char="•"/>
            </a:pPr>
            <a:endParaRPr lang="en-US">
              <a:solidFill>
                <a:srgbClr val="000000"/>
              </a:solidFill>
            </a:endParaRPr>
          </a:p>
        </p:txBody>
      </p:sp>
    </p:spTree>
    <p:extLst>
      <p:ext uri="{BB962C8B-B14F-4D97-AF65-F5344CB8AC3E}">
        <p14:creationId xmlns:p14="http://schemas.microsoft.com/office/powerpoint/2010/main" val="1533260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03F4-AD91-CDB3-8BC0-B5C40F61D792}"/>
              </a:ext>
            </a:extLst>
          </p:cNvPr>
          <p:cNvSpPr>
            <a:spLocks noGrp="1"/>
          </p:cNvSpPr>
          <p:nvPr>
            <p:ph type="title"/>
          </p:nvPr>
        </p:nvSpPr>
        <p:spPr/>
        <p:txBody>
          <a:bodyPr/>
          <a:lstStyle/>
          <a:p>
            <a:r>
              <a:rPr lang="en-US"/>
              <a:t>Significant Items on Backlog</a:t>
            </a:r>
          </a:p>
        </p:txBody>
      </p:sp>
      <p:sp>
        <p:nvSpPr>
          <p:cNvPr id="3" name="Content Placeholder 2">
            <a:extLst>
              <a:ext uri="{FF2B5EF4-FFF2-40B4-BE49-F238E27FC236}">
                <a16:creationId xmlns:a16="http://schemas.microsoft.com/office/drawing/2014/main" id="{7C9DD011-6F2B-1F4C-B818-2BAD703BDE80}"/>
              </a:ext>
            </a:extLst>
          </p:cNvPr>
          <p:cNvSpPr>
            <a:spLocks noGrp="1"/>
          </p:cNvSpPr>
          <p:nvPr>
            <p:ph idx="1"/>
          </p:nvPr>
        </p:nvSpPr>
        <p:spPr/>
        <p:txBody>
          <a:bodyPr vert="horz" lIns="91440" tIns="45720" rIns="91440" bIns="45720" rtlCol="0" anchor="t">
            <a:normAutofit/>
          </a:bodyPr>
          <a:lstStyle/>
          <a:p>
            <a:pPr>
              <a:buFont typeface="Arial"/>
              <a:buChar char="•"/>
            </a:pPr>
            <a:r>
              <a:rPr lang="en-US"/>
              <a:t>Completed</a:t>
            </a:r>
          </a:p>
          <a:p>
            <a:pPr lvl="1">
              <a:buFont typeface="Courier New"/>
              <a:buChar char="o"/>
            </a:pPr>
            <a:r>
              <a:rPr lang="en-US" spc="10">
                <a:solidFill>
                  <a:srgbClr val="000000"/>
                </a:solidFill>
              </a:rPr>
              <a:t>Role based access control</a:t>
            </a:r>
          </a:p>
          <a:p>
            <a:pPr lvl="1">
              <a:buFont typeface="Courier New"/>
              <a:buChar char="o"/>
            </a:pPr>
            <a:r>
              <a:rPr lang="en-US" spc="10">
                <a:solidFill>
                  <a:srgbClr val="000000"/>
                </a:solidFill>
              </a:rPr>
              <a:t>Implementing the pipeline</a:t>
            </a:r>
            <a:endParaRPr lang="en-US"/>
          </a:p>
          <a:p>
            <a:pPr lvl="1">
              <a:buFont typeface="Courier New"/>
              <a:buChar char="o"/>
            </a:pPr>
            <a:r>
              <a:rPr lang="en-US" spc="10">
                <a:solidFill>
                  <a:srgbClr val="000000"/>
                </a:solidFill>
              </a:rPr>
              <a:t>Getting it hosted on self-hosted server with a dns</a:t>
            </a:r>
            <a:endParaRPr lang="en-US"/>
          </a:p>
          <a:p>
            <a:pPr lvl="1">
              <a:buFont typeface="Courier New"/>
              <a:buChar char="o"/>
            </a:pPr>
            <a:r>
              <a:rPr lang="en-US"/>
              <a:t>Implementing API</a:t>
            </a:r>
          </a:p>
          <a:p>
            <a:pPr lvl="1">
              <a:buFont typeface="Courier New"/>
              <a:buChar char="o"/>
            </a:pPr>
            <a:r>
              <a:rPr lang="en-US">
                <a:solidFill>
                  <a:srgbClr val="262626"/>
                </a:solidFill>
              </a:rPr>
              <a:t>Getting all of the pages to work together</a:t>
            </a:r>
          </a:p>
          <a:p>
            <a:pPr lvl="1">
              <a:buFont typeface="Courier New"/>
              <a:buChar char="o"/>
            </a:pPr>
            <a:r>
              <a:rPr lang="en-US">
                <a:solidFill>
                  <a:srgbClr val="262626"/>
                </a:solidFill>
              </a:rPr>
              <a:t>User Authentication and Web token usage to verify </a:t>
            </a:r>
          </a:p>
          <a:p>
            <a:pPr>
              <a:buFont typeface="Arial"/>
              <a:buChar char="•"/>
            </a:pPr>
            <a:r>
              <a:rPr lang="en-US"/>
              <a:t>Not-Completed</a:t>
            </a:r>
          </a:p>
          <a:p>
            <a:pPr lvl="1">
              <a:buFont typeface="Courier New"/>
              <a:buChar char="o"/>
            </a:pPr>
            <a:r>
              <a:rPr lang="en-US" spc="10">
                <a:solidFill>
                  <a:srgbClr val="000000"/>
                </a:solidFill>
              </a:rPr>
              <a:t>PDF scrapers for estimates and invoices.</a:t>
            </a:r>
          </a:p>
          <a:p>
            <a:pPr lvl="1">
              <a:buFont typeface="Courier New"/>
              <a:buChar char="o"/>
            </a:pPr>
            <a:r>
              <a:rPr lang="en-US" spc="10">
                <a:solidFill>
                  <a:srgbClr val="000000"/>
                </a:solidFill>
              </a:rPr>
              <a:t>Upload of invoice pdf</a:t>
            </a:r>
          </a:p>
          <a:p>
            <a:pPr lvl="1">
              <a:buFont typeface="Courier New"/>
              <a:buChar char="o"/>
            </a:pPr>
            <a:r>
              <a:rPr lang="en-US" spc="10">
                <a:solidFill>
                  <a:srgbClr val="000000"/>
                </a:solidFill>
              </a:rPr>
              <a:t>Access Guaranty Sheet Metal server in Louisiana</a:t>
            </a:r>
          </a:p>
          <a:p>
            <a:pPr lvl="1">
              <a:buFont typeface="Courier New"/>
              <a:buChar char="o"/>
            </a:pPr>
            <a:r>
              <a:rPr lang="en-US" spc="10">
                <a:solidFill>
                  <a:srgbClr val="000000"/>
                </a:solidFill>
              </a:rPr>
              <a:t>Email verification</a:t>
            </a:r>
          </a:p>
        </p:txBody>
      </p:sp>
    </p:spTree>
    <p:extLst>
      <p:ext uri="{BB962C8B-B14F-4D97-AF65-F5344CB8AC3E}">
        <p14:creationId xmlns:p14="http://schemas.microsoft.com/office/powerpoint/2010/main" val="1831576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FC2AB98-D16C-CEFB-E9B1-A555052FD87F}"/>
              </a:ext>
            </a:extLst>
          </p:cNvPr>
          <p:cNvSpPr>
            <a:spLocks noGrp="1"/>
          </p:cNvSpPr>
          <p:nvPr>
            <p:ph type="title"/>
          </p:nvPr>
        </p:nvSpPr>
        <p:spPr>
          <a:xfrm>
            <a:off x="4508201" y="2978828"/>
            <a:ext cx="3179106" cy="897589"/>
          </a:xfrm>
        </p:spPr>
        <p:txBody>
          <a:bodyPr>
            <a:noAutofit/>
          </a:bodyPr>
          <a:lstStyle/>
          <a:p>
            <a:r>
              <a:rPr lang="en-US" sz="8800"/>
              <a:t>Demo</a:t>
            </a:r>
          </a:p>
        </p:txBody>
      </p:sp>
    </p:spTree>
    <p:extLst>
      <p:ext uri="{BB962C8B-B14F-4D97-AF65-F5344CB8AC3E}">
        <p14:creationId xmlns:p14="http://schemas.microsoft.com/office/powerpoint/2010/main" val="3344475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6373-26A8-D3DE-1D84-E8B973CD1BED}"/>
              </a:ext>
            </a:extLst>
          </p:cNvPr>
          <p:cNvSpPr>
            <a:spLocks noGrp="1"/>
          </p:cNvSpPr>
          <p:nvPr>
            <p:ph type="title"/>
          </p:nvPr>
        </p:nvSpPr>
        <p:spPr/>
        <p:txBody>
          <a:bodyPr/>
          <a:lstStyle/>
          <a:p>
            <a:pPr algn="ctr"/>
            <a:r>
              <a:rPr lang="en-US"/>
              <a:t>Teammates</a:t>
            </a:r>
          </a:p>
        </p:txBody>
      </p:sp>
      <p:pic>
        <p:nvPicPr>
          <p:cNvPr id="4" name="Content Placeholder 3" descr="A person in a suit and tie&#10;&#10;Description automatically generated">
            <a:extLst>
              <a:ext uri="{FF2B5EF4-FFF2-40B4-BE49-F238E27FC236}">
                <a16:creationId xmlns:a16="http://schemas.microsoft.com/office/drawing/2014/main" id="{6185C436-0317-6B41-B3E4-1D3DE1AC560C}"/>
              </a:ext>
            </a:extLst>
          </p:cNvPr>
          <p:cNvPicPr>
            <a:picLocks noGrp="1" noChangeAspect="1"/>
          </p:cNvPicPr>
          <p:nvPr>
            <p:ph idx="1"/>
          </p:nvPr>
        </p:nvPicPr>
        <p:blipFill>
          <a:blip r:embed="rId2"/>
          <a:stretch>
            <a:fillRect/>
          </a:stretch>
        </p:blipFill>
        <p:spPr>
          <a:xfrm>
            <a:off x="5467425" y="1710557"/>
            <a:ext cx="1252544" cy="1913625"/>
          </a:xfrm>
        </p:spPr>
      </p:pic>
      <p:pic>
        <p:nvPicPr>
          <p:cNvPr id="5" name="Picture 4" descr="A person standing in a room with many red letters&#10;&#10;Description automatically generated">
            <a:extLst>
              <a:ext uri="{FF2B5EF4-FFF2-40B4-BE49-F238E27FC236}">
                <a16:creationId xmlns:a16="http://schemas.microsoft.com/office/drawing/2014/main" id="{AEE192F0-192F-1CFB-93C7-0A6AFA53590D}"/>
              </a:ext>
            </a:extLst>
          </p:cNvPr>
          <p:cNvPicPr>
            <a:picLocks noChangeAspect="1"/>
          </p:cNvPicPr>
          <p:nvPr/>
        </p:nvPicPr>
        <p:blipFill>
          <a:blip r:embed="rId3"/>
          <a:stretch>
            <a:fillRect/>
          </a:stretch>
        </p:blipFill>
        <p:spPr>
          <a:xfrm>
            <a:off x="9462286" y="1710845"/>
            <a:ext cx="1471975" cy="1912308"/>
          </a:xfrm>
          <a:prstGeom prst="rect">
            <a:avLst/>
          </a:prstGeom>
        </p:spPr>
      </p:pic>
      <p:pic>
        <p:nvPicPr>
          <p:cNvPr id="6" name="Picture 5" descr="A person in a suit and tie&#10;&#10;Description automatically generated">
            <a:extLst>
              <a:ext uri="{FF2B5EF4-FFF2-40B4-BE49-F238E27FC236}">
                <a16:creationId xmlns:a16="http://schemas.microsoft.com/office/drawing/2014/main" id="{9931D696-43B2-982F-435E-61DF61B57A03}"/>
              </a:ext>
            </a:extLst>
          </p:cNvPr>
          <p:cNvPicPr>
            <a:picLocks noChangeAspect="1"/>
          </p:cNvPicPr>
          <p:nvPr/>
        </p:nvPicPr>
        <p:blipFill>
          <a:blip r:embed="rId4"/>
          <a:stretch>
            <a:fillRect/>
          </a:stretch>
        </p:blipFill>
        <p:spPr>
          <a:xfrm>
            <a:off x="1459083" y="1815229"/>
            <a:ext cx="1257180" cy="1693102"/>
          </a:xfrm>
          <a:prstGeom prst="rect">
            <a:avLst/>
          </a:prstGeom>
        </p:spPr>
      </p:pic>
      <p:pic>
        <p:nvPicPr>
          <p:cNvPr id="7" name="Picture 6" descr="A person standing in front of a body of water&#10;&#10;Description automatically generated">
            <a:extLst>
              <a:ext uri="{FF2B5EF4-FFF2-40B4-BE49-F238E27FC236}">
                <a16:creationId xmlns:a16="http://schemas.microsoft.com/office/drawing/2014/main" id="{EB0D946F-749F-883B-CF2E-D194A3A49AA5}"/>
              </a:ext>
            </a:extLst>
          </p:cNvPr>
          <p:cNvPicPr>
            <a:picLocks noChangeAspect="1"/>
          </p:cNvPicPr>
          <p:nvPr/>
        </p:nvPicPr>
        <p:blipFill>
          <a:blip r:embed="rId5"/>
          <a:stretch>
            <a:fillRect/>
          </a:stretch>
        </p:blipFill>
        <p:spPr>
          <a:xfrm>
            <a:off x="2901488" y="4527331"/>
            <a:ext cx="2473891" cy="1684055"/>
          </a:xfrm>
          <a:prstGeom prst="rect">
            <a:avLst/>
          </a:prstGeom>
        </p:spPr>
      </p:pic>
      <p:pic>
        <p:nvPicPr>
          <p:cNvPr id="8" name="Picture 7" descr="A person wearing sunglasses and a suit&#10;&#10;Description automatically generated">
            <a:extLst>
              <a:ext uri="{FF2B5EF4-FFF2-40B4-BE49-F238E27FC236}">
                <a16:creationId xmlns:a16="http://schemas.microsoft.com/office/drawing/2014/main" id="{8E59CD76-0510-CDAA-6D63-6204C2C3EB8F}"/>
              </a:ext>
            </a:extLst>
          </p:cNvPr>
          <p:cNvPicPr>
            <a:picLocks noChangeAspect="1"/>
          </p:cNvPicPr>
          <p:nvPr/>
        </p:nvPicPr>
        <p:blipFill>
          <a:blip r:embed="rId6"/>
          <a:stretch>
            <a:fillRect/>
          </a:stretch>
        </p:blipFill>
        <p:spPr>
          <a:xfrm>
            <a:off x="8154183" y="4393503"/>
            <a:ext cx="1457717" cy="1954061"/>
          </a:xfrm>
          <a:prstGeom prst="rect">
            <a:avLst/>
          </a:prstGeom>
        </p:spPr>
      </p:pic>
      <p:sp>
        <p:nvSpPr>
          <p:cNvPr id="9" name="TextBox 8">
            <a:extLst>
              <a:ext uri="{FF2B5EF4-FFF2-40B4-BE49-F238E27FC236}">
                <a16:creationId xmlns:a16="http://schemas.microsoft.com/office/drawing/2014/main" id="{1E17D4D5-A186-3BF7-D1DB-F2C7A35427F2}"/>
              </a:ext>
            </a:extLst>
          </p:cNvPr>
          <p:cNvSpPr txBox="1"/>
          <p:nvPr/>
        </p:nvSpPr>
        <p:spPr>
          <a:xfrm>
            <a:off x="1321848" y="3632841"/>
            <a:ext cx="17223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Michal Zajac</a:t>
            </a:r>
          </a:p>
        </p:txBody>
      </p:sp>
      <p:sp>
        <p:nvSpPr>
          <p:cNvPr id="10" name="TextBox 9">
            <a:extLst>
              <a:ext uri="{FF2B5EF4-FFF2-40B4-BE49-F238E27FC236}">
                <a16:creationId xmlns:a16="http://schemas.microsoft.com/office/drawing/2014/main" id="{611EFC1A-08CC-5B72-BB0F-65F1D8ADBF78}"/>
              </a:ext>
            </a:extLst>
          </p:cNvPr>
          <p:cNvSpPr txBox="1"/>
          <p:nvPr/>
        </p:nvSpPr>
        <p:spPr>
          <a:xfrm>
            <a:off x="4039644" y="3809999"/>
            <a:ext cx="43005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Brandon Bejarano</a:t>
            </a:r>
          </a:p>
        </p:txBody>
      </p:sp>
      <p:sp>
        <p:nvSpPr>
          <p:cNvPr id="11" name="TextBox 10">
            <a:extLst>
              <a:ext uri="{FF2B5EF4-FFF2-40B4-BE49-F238E27FC236}">
                <a16:creationId xmlns:a16="http://schemas.microsoft.com/office/drawing/2014/main" id="{ECD7F15D-ED14-C07B-3FE4-1C3BA9D94AD3}"/>
              </a:ext>
            </a:extLst>
          </p:cNvPr>
          <p:cNvSpPr txBox="1"/>
          <p:nvPr/>
        </p:nvSpPr>
        <p:spPr>
          <a:xfrm>
            <a:off x="9123123" y="3809999"/>
            <a:ext cx="21607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Mason Wittkofski</a:t>
            </a:r>
          </a:p>
        </p:txBody>
      </p:sp>
      <p:sp>
        <p:nvSpPr>
          <p:cNvPr id="12" name="TextBox 11">
            <a:extLst>
              <a:ext uri="{FF2B5EF4-FFF2-40B4-BE49-F238E27FC236}">
                <a16:creationId xmlns:a16="http://schemas.microsoft.com/office/drawing/2014/main" id="{309DCD2A-5774-C486-010A-F2CCD77BD5F0}"/>
              </a:ext>
            </a:extLst>
          </p:cNvPr>
          <p:cNvSpPr txBox="1"/>
          <p:nvPr/>
        </p:nvSpPr>
        <p:spPr>
          <a:xfrm>
            <a:off x="3413436" y="6325925"/>
            <a:ext cx="29123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Jake Carney</a:t>
            </a:r>
          </a:p>
        </p:txBody>
      </p:sp>
      <p:sp>
        <p:nvSpPr>
          <p:cNvPr id="13" name="TextBox 12">
            <a:extLst>
              <a:ext uri="{FF2B5EF4-FFF2-40B4-BE49-F238E27FC236}">
                <a16:creationId xmlns:a16="http://schemas.microsoft.com/office/drawing/2014/main" id="{A70F4893-7889-3732-AA86-F4FF809D624F}"/>
              </a:ext>
            </a:extLst>
          </p:cNvPr>
          <p:cNvSpPr txBox="1"/>
          <p:nvPr/>
        </p:nvSpPr>
        <p:spPr>
          <a:xfrm>
            <a:off x="7968321" y="6348776"/>
            <a:ext cx="23173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Waleed Kambal</a:t>
            </a:r>
          </a:p>
        </p:txBody>
      </p:sp>
    </p:spTree>
    <p:extLst>
      <p:ext uri="{BB962C8B-B14F-4D97-AF65-F5344CB8AC3E}">
        <p14:creationId xmlns:p14="http://schemas.microsoft.com/office/powerpoint/2010/main" val="2882351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DBA4-3318-45C9-455E-FC1F157C3EAD}"/>
              </a:ext>
            </a:extLst>
          </p:cNvPr>
          <p:cNvSpPr>
            <a:spLocks noGrp="1"/>
          </p:cNvSpPr>
          <p:nvPr>
            <p:ph type="title"/>
          </p:nvPr>
        </p:nvSpPr>
        <p:spPr>
          <a:xfrm>
            <a:off x="700398" y="390826"/>
            <a:ext cx="9692640" cy="1325562"/>
          </a:xfrm>
        </p:spPr>
        <p:txBody>
          <a:bodyPr>
            <a:normAutofit/>
          </a:bodyPr>
          <a:lstStyle/>
          <a:p>
            <a:r>
              <a:rPr lang="en-US"/>
              <a:t>Project Focus</a:t>
            </a:r>
          </a:p>
        </p:txBody>
      </p:sp>
      <p:sp>
        <p:nvSpPr>
          <p:cNvPr id="10" name="Content Placeholder 9">
            <a:extLst>
              <a:ext uri="{FF2B5EF4-FFF2-40B4-BE49-F238E27FC236}">
                <a16:creationId xmlns:a16="http://schemas.microsoft.com/office/drawing/2014/main" id="{F1A6CFED-64F5-55CD-D94B-7CA9F3C59E86}"/>
              </a:ext>
            </a:extLst>
          </p:cNvPr>
          <p:cNvSpPr>
            <a:spLocks noGrp="1"/>
          </p:cNvSpPr>
          <p:nvPr>
            <p:ph idx="1"/>
          </p:nvPr>
        </p:nvSpPr>
        <p:spPr>
          <a:xfrm>
            <a:off x="539978" y="1933575"/>
            <a:ext cx="5634744" cy="4246562"/>
          </a:xfrm>
        </p:spPr>
        <p:txBody>
          <a:bodyPr vert="horz" lIns="91440" tIns="45720" rIns="91440" bIns="45720" rtlCol="0">
            <a:normAutofit/>
          </a:bodyPr>
          <a:lstStyle/>
          <a:p>
            <a:r>
              <a:rPr lang="en-US">
                <a:latin typeface="Century Schoolbook"/>
                <a:cs typeface="Arial"/>
              </a:rPr>
              <a:t>Our project is focused on designing an </a:t>
            </a:r>
            <a:r>
              <a:rPr lang="en-US" b="1">
                <a:latin typeface="Century Schoolbook"/>
                <a:cs typeface="Arial"/>
              </a:rPr>
              <a:t>inventory management system</a:t>
            </a:r>
            <a:r>
              <a:rPr lang="en-US">
                <a:latin typeface="Century Schoolbook"/>
                <a:cs typeface="Arial"/>
              </a:rPr>
              <a:t> for Guaranty Sheet Metal based in New Orleans, LA.</a:t>
            </a:r>
          </a:p>
          <a:p>
            <a:r>
              <a:rPr lang="en-US">
                <a:latin typeface="Century Schoolbook"/>
                <a:cs typeface="Arial"/>
              </a:rPr>
              <a:t>We're looking to build them a web application that they can use to track their current inventory, create</a:t>
            </a:r>
            <a:r>
              <a:rPr lang="en-US" spc="10">
                <a:latin typeface="Century Schoolbook"/>
                <a:cs typeface="Arial"/>
              </a:rPr>
              <a:t> and edit incoming and outgoing shipments for jobs</a:t>
            </a:r>
            <a:r>
              <a:rPr lang="en-US">
                <a:latin typeface="Century Schoolbook"/>
                <a:cs typeface="Arial"/>
              </a:rPr>
              <a:t>, </a:t>
            </a:r>
            <a:r>
              <a:rPr lang="en-US" spc="10">
                <a:latin typeface="Century Schoolbook"/>
                <a:cs typeface="Arial"/>
              </a:rPr>
              <a:t>and</a:t>
            </a:r>
            <a:r>
              <a:rPr lang="en-US">
                <a:latin typeface="Century Schoolbook"/>
                <a:cs typeface="Arial"/>
              </a:rPr>
              <a:t> manage supplies</a:t>
            </a:r>
            <a:r>
              <a:rPr lang="en-US" spc="10">
                <a:latin typeface="Century Schoolbook"/>
                <a:cs typeface="Arial"/>
              </a:rPr>
              <a:t> received.</a:t>
            </a:r>
          </a:p>
        </p:txBody>
      </p:sp>
      <p:pic>
        <p:nvPicPr>
          <p:cNvPr id="3" name="Picture 2" descr="A collage of a truck with boxes and a truck with a truck and a truck with a truck and a truck with a truck and a truck with a truck and a truck with a truck and&#10;&#10;Description automatically generated">
            <a:extLst>
              <a:ext uri="{FF2B5EF4-FFF2-40B4-BE49-F238E27FC236}">
                <a16:creationId xmlns:a16="http://schemas.microsoft.com/office/drawing/2014/main" id="{4116251A-7E65-59CA-6CF9-92FDDACAE981}"/>
              </a:ext>
            </a:extLst>
          </p:cNvPr>
          <p:cNvPicPr>
            <a:picLocks noChangeAspect="1"/>
          </p:cNvPicPr>
          <p:nvPr/>
        </p:nvPicPr>
        <p:blipFill>
          <a:blip r:embed="rId2"/>
          <a:stretch>
            <a:fillRect/>
          </a:stretch>
        </p:blipFill>
        <p:spPr>
          <a:xfrm>
            <a:off x="6411828" y="3773937"/>
            <a:ext cx="4762169" cy="247575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5DA9ABD-6D91-7F86-637C-051882561799}"/>
              </a:ext>
            </a:extLst>
          </p:cNvPr>
          <p:cNvPicPr>
            <a:picLocks noChangeAspect="1"/>
          </p:cNvPicPr>
          <p:nvPr/>
        </p:nvPicPr>
        <p:blipFill>
          <a:blip r:embed="rId3"/>
          <a:stretch>
            <a:fillRect/>
          </a:stretch>
        </p:blipFill>
        <p:spPr>
          <a:xfrm>
            <a:off x="6411828" y="1123296"/>
            <a:ext cx="4772526" cy="2335432"/>
          </a:xfrm>
          <a:prstGeom prst="rect">
            <a:avLst/>
          </a:prstGeom>
        </p:spPr>
      </p:pic>
    </p:spTree>
    <p:extLst>
      <p:ext uri="{BB962C8B-B14F-4D97-AF65-F5344CB8AC3E}">
        <p14:creationId xmlns:p14="http://schemas.microsoft.com/office/powerpoint/2010/main" val="2753817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F792-DD7E-1171-F625-985484DEFB40}"/>
              </a:ext>
            </a:extLst>
          </p:cNvPr>
          <p:cNvSpPr>
            <a:spLocks noGrp="1"/>
          </p:cNvSpPr>
          <p:nvPr>
            <p:ph type="title"/>
          </p:nvPr>
        </p:nvSpPr>
        <p:spPr>
          <a:xfrm>
            <a:off x="667520" y="426199"/>
            <a:ext cx="9692640" cy="845021"/>
          </a:xfrm>
        </p:spPr>
        <p:txBody>
          <a:bodyPr/>
          <a:lstStyle/>
          <a:p>
            <a:r>
              <a:rPr lang="en-US"/>
              <a:t>High Level Functionality (1 of 2)</a:t>
            </a:r>
          </a:p>
        </p:txBody>
      </p:sp>
      <p:sp>
        <p:nvSpPr>
          <p:cNvPr id="3" name="Content Placeholder 2">
            <a:extLst>
              <a:ext uri="{FF2B5EF4-FFF2-40B4-BE49-F238E27FC236}">
                <a16:creationId xmlns:a16="http://schemas.microsoft.com/office/drawing/2014/main" id="{FA21BCC2-CDF0-7668-D9AB-468DA6128BE4}"/>
              </a:ext>
            </a:extLst>
          </p:cNvPr>
          <p:cNvSpPr>
            <a:spLocks noGrp="1"/>
          </p:cNvSpPr>
          <p:nvPr>
            <p:ph idx="1"/>
          </p:nvPr>
        </p:nvSpPr>
        <p:spPr>
          <a:xfrm>
            <a:off x="667520" y="1583954"/>
            <a:ext cx="7418427" cy="4460046"/>
          </a:xfrm>
        </p:spPr>
        <p:txBody>
          <a:bodyPr vert="horz" lIns="91440" tIns="45720" rIns="91440" bIns="45720" rtlCol="0" anchor="t">
            <a:normAutofit/>
          </a:bodyPr>
          <a:lstStyle/>
          <a:p>
            <a:r>
              <a:rPr lang="en-US" b="1">
                <a:ea typeface="+mn-lt"/>
                <a:cs typeface="+mn-lt"/>
              </a:rPr>
              <a:t>Dashboard</a:t>
            </a:r>
          </a:p>
          <a:p>
            <a:pPr lvl="1">
              <a:buFont typeface="Courier New" pitchFamily="34" charset="0"/>
              <a:buChar char="o"/>
            </a:pPr>
            <a:r>
              <a:rPr lang="en-US" spc="10">
                <a:solidFill>
                  <a:srgbClr val="000000"/>
                </a:solidFill>
                <a:ea typeface="+mn-lt"/>
                <a:cs typeface="+mn-lt"/>
              </a:rPr>
              <a:t>Displays "low" and "out of stock" products</a:t>
            </a:r>
          </a:p>
          <a:p>
            <a:pPr lvl="1">
              <a:buFont typeface="Courier New" pitchFamily="34" charset="0"/>
              <a:buChar char="o"/>
            </a:pPr>
            <a:r>
              <a:rPr lang="en-US" spc="10">
                <a:solidFill>
                  <a:srgbClr val="000000"/>
                </a:solidFill>
                <a:ea typeface="+mn-lt"/>
                <a:cs typeface="+mn-lt"/>
              </a:rPr>
              <a:t>Displays the number of jobs, purchases, and products</a:t>
            </a:r>
            <a:endParaRPr lang="en-US">
              <a:ea typeface="+mn-lt"/>
              <a:cs typeface="+mn-lt"/>
            </a:endParaRPr>
          </a:p>
          <a:p>
            <a:r>
              <a:rPr lang="en-US" b="1">
                <a:ea typeface="+mn-lt"/>
                <a:cs typeface="+mn-lt"/>
              </a:rPr>
              <a:t>Inventory</a:t>
            </a:r>
            <a:endParaRPr lang="en-US" b="1"/>
          </a:p>
          <a:p>
            <a:pPr lvl="1">
              <a:buFont typeface="Courier New" pitchFamily="34" charset="0"/>
              <a:buChar char="o"/>
            </a:pPr>
            <a:r>
              <a:rPr lang="en-US" spc="10">
                <a:solidFill>
                  <a:srgbClr val="000000"/>
                </a:solidFill>
                <a:ea typeface="+mn-lt"/>
                <a:cs typeface="+mn-lt"/>
              </a:rPr>
              <a:t>Add, delete, edit inventory</a:t>
            </a:r>
            <a:endParaRPr lang="en-US" spc="10">
              <a:solidFill>
                <a:srgbClr val="000000"/>
              </a:solidFill>
            </a:endParaRPr>
          </a:p>
          <a:p>
            <a:pPr lvl="1">
              <a:buFont typeface="Courier New" pitchFamily="34" charset="0"/>
              <a:buChar char="o"/>
            </a:pPr>
            <a:r>
              <a:rPr lang="en-US" spc="10">
                <a:solidFill>
                  <a:srgbClr val="000000"/>
                </a:solidFill>
                <a:ea typeface="+mn-lt"/>
                <a:cs typeface="+mn-lt"/>
              </a:rPr>
              <a:t>Filter inventory using checkboxes and Search bar</a:t>
            </a:r>
          </a:p>
          <a:p>
            <a:r>
              <a:rPr lang="en-US" b="1">
                <a:ea typeface="+mn-lt"/>
                <a:cs typeface="+mn-lt"/>
              </a:rPr>
              <a:t>Purchases</a:t>
            </a:r>
          </a:p>
          <a:p>
            <a:pPr lvl="1">
              <a:buFont typeface="Courier New" pitchFamily="34" charset="0"/>
              <a:buChar char="o"/>
            </a:pPr>
            <a:r>
              <a:rPr lang="en-US" spc="10">
                <a:solidFill>
                  <a:srgbClr val="000000"/>
                </a:solidFill>
                <a:ea typeface="+mn-lt"/>
                <a:cs typeface="+mn-lt"/>
              </a:rPr>
              <a:t>Add, delete, edit purchase orders</a:t>
            </a:r>
          </a:p>
          <a:p>
            <a:pPr lvl="1">
              <a:buFont typeface="Courier New" pitchFamily="34" charset="0"/>
              <a:buChar char="o"/>
            </a:pPr>
            <a:r>
              <a:rPr lang="en-US" spc="10">
                <a:solidFill>
                  <a:srgbClr val="000000"/>
                </a:solidFill>
                <a:ea typeface="+mn-lt"/>
                <a:cs typeface="+mn-lt"/>
              </a:rPr>
              <a:t>Search for purchase orders</a:t>
            </a:r>
          </a:p>
          <a:p>
            <a:pPr lvl="1">
              <a:buFont typeface="Courier New" pitchFamily="34" charset="0"/>
              <a:buChar char="o"/>
            </a:pPr>
            <a:r>
              <a:rPr lang="en-US" spc="10">
                <a:solidFill>
                  <a:srgbClr val="000000"/>
                </a:solidFill>
                <a:ea typeface="+mn-lt"/>
                <a:cs typeface="+mn-lt"/>
              </a:rPr>
              <a:t>Add all "low" and "out of stock" products to order</a:t>
            </a:r>
          </a:p>
          <a:p>
            <a:pPr lvl="1">
              <a:buFont typeface="Courier New" pitchFamily="34" charset="0"/>
              <a:buChar char="o"/>
            </a:pPr>
            <a:r>
              <a:rPr lang="en-US" spc="10">
                <a:solidFill>
                  <a:srgbClr val="000000"/>
                </a:solidFill>
                <a:ea typeface="+mn-lt"/>
                <a:cs typeface="+mn-lt"/>
              </a:rPr>
              <a:t>Generate an excel file for the new order that can be sent to supplier</a:t>
            </a:r>
          </a:p>
          <a:p>
            <a:pPr lvl="1">
              <a:buFont typeface="Courier New" pitchFamily="34" charset="0"/>
              <a:buChar char="o"/>
            </a:pPr>
            <a:r>
              <a:rPr lang="en-US" spc="10">
                <a:solidFill>
                  <a:srgbClr val="000000"/>
                </a:solidFill>
                <a:ea typeface="+mn-lt"/>
                <a:cs typeface="+mn-lt"/>
              </a:rPr>
              <a:t>Adjust mark-up pricing based on new inventory received</a:t>
            </a:r>
            <a:endParaRPr lang="en-US" err="1">
              <a:solidFill>
                <a:srgbClr val="000000"/>
              </a:solidFill>
              <a:ea typeface="+mn-lt"/>
              <a:cs typeface="+mn-lt"/>
            </a:endParaRPr>
          </a:p>
          <a:p>
            <a:pPr marL="0" indent="0">
              <a:buNone/>
            </a:pPr>
            <a:endParaRPr lang="en-US" spc="10">
              <a:solidFill>
                <a:srgbClr val="000000"/>
              </a:solidFill>
              <a:ea typeface="+mn-lt"/>
              <a:cs typeface="+mn-lt"/>
            </a:endParaRPr>
          </a:p>
          <a:p>
            <a:pPr lvl="1">
              <a:buFont typeface="Courier New" pitchFamily="34" charset="0"/>
              <a:buChar char="o"/>
            </a:pPr>
            <a:endParaRPr lang="en-US" spc="10">
              <a:solidFill>
                <a:srgbClr val="000000"/>
              </a:solidFill>
              <a:ea typeface="+mn-lt"/>
              <a:cs typeface="+mn-lt"/>
            </a:endParaRPr>
          </a:p>
          <a:p>
            <a:pPr lvl="1">
              <a:buFont typeface="Courier New" pitchFamily="34" charset="0"/>
              <a:buChar char="o"/>
            </a:pPr>
            <a:endParaRPr lang="en-US" spc="10">
              <a:solidFill>
                <a:srgbClr val="000000"/>
              </a:solidFill>
              <a:ea typeface="+mn-lt"/>
              <a:cs typeface="+mn-lt"/>
            </a:endParaRPr>
          </a:p>
        </p:txBody>
      </p:sp>
      <p:pic>
        <p:nvPicPr>
          <p:cNvPr id="6" name="Picture 5" descr="A blue logo with a whale and text&#10;&#10;Description automatically generated">
            <a:extLst>
              <a:ext uri="{FF2B5EF4-FFF2-40B4-BE49-F238E27FC236}">
                <a16:creationId xmlns:a16="http://schemas.microsoft.com/office/drawing/2014/main" id="{760EAF31-D0CE-0ADF-27D2-5124DAAB0A4C}"/>
              </a:ext>
            </a:extLst>
          </p:cNvPr>
          <p:cNvPicPr>
            <a:picLocks noChangeAspect="1"/>
          </p:cNvPicPr>
          <p:nvPr/>
        </p:nvPicPr>
        <p:blipFill>
          <a:blip r:embed="rId2"/>
          <a:stretch>
            <a:fillRect/>
          </a:stretch>
        </p:blipFill>
        <p:spPr>
          <a:xfrm>
            <a:off x="8872665" y="5693032"/>
            <a:ext cx="1119317" cy="1053071"/>
          </a:xfrm>
          <a:prstGeom prst="rect">
            <a:avLst/>
          </a:prstGeom>
        </p:spPr>
      </p:pic>
      <p:pic>
        <p:nvPicPr>
          <p:cNvPr id="7" name="Picture 6" descr="A blue elephant head with white outline&#10;&#10;Description automatically generated">
            <a:extLst>
              <a:ext uri="{FF2B5EF4-FFF2-40B4-BE49-F238E27FC236}">
                <a16:creationId xmlns:a16="http://schemas.microsoft.com/office/drawing/2014/main" id="{CDE88BD1-D985-D5A2-339A-68A2524F1B01}"/>
              </a:ext>
            </a:extLst>
          </p:cNvPr>
          <p:cNvPicPr>
            <a:picLocks noChangeAspect="1"/>
          </p:cNvPicPr>
          <p:nvPr/>
        </p:nvPicPr>
        <p:blipFill>
          <a:blip r:embed="rId3"/>
          <a:stretch>
            <a:fillRect/>
          </a:stretch>
        </p:blipFill>
        <p:spPr>
          <a:xfrm>
            <a:off x="10052994" y="5694706"/>
            <a:ext cx="1120175" cy="1063454"/>
          </a:xfrm>
          <a:prstGeom prst="rect">
            <a:avLst/>
          </a:prstGeom>
        </p:spPr>
      </p:pic>
    </p:spTree>
    <p:extLst>
      <p:ext uri="{BB962C8B-B14F-4D97-AF65-F5344CB8AC3E}">
        <p14:creationId xmlns:p14="http://schemas.microsoft.com/office/powerpoint/2010/main" val="1853433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F792-DD7E-1171-F625-985484DEFB40}"/>
              </a:ext>
            </a:extLst>
          </p:cNvPr>
          <p:cNvSpPr>
            <a:spLocks noGrp="1"/>
          </p:cNvSpPr>
          <p:nvPr>
            <p:ph type="title"/>
          </p:nvPr>
        </p:nvSpPr>
        <p:spPr>
          <a:xfrm>
            <a:off x="640169" y="407226"/>
            <a:ext cx="9692640" cy="845021"/>
          </a:xfrm>
        </p:spPr>
        <p:txBody>
          <a:bodyPr/>
          <a:lstStyle/>
          <a:p>
            <a:r>
              <a:rPr lang="en-US"/>
              <a:t>High Level Functionality (2 of 2)</a:t>
            </a:r>
          </a:p>
        </p:txBody>
      </p:sp>
      <p:sp>
        <p:nvSpPr>
          <p:cNvPr id="3" name="Content Placeholder 2">
            <a:extLst>
              <a:ext uri="{FF2B5EF4-FFF2-40B4-BE49-F238E27FC236}">
                <a16:creationId xmlns:a16="http://schemas.microsoft.com/office/drawing/2014/main" id="{FA21BCC2-CDF0-7668-D9AB-468DA6128BE4}"/>
              </a:ext>
            </a:extLst>
          </p:cNvPr>
          <p:cNvSpPr>
            <a:spLocks noGrp="1"/>
          </p:cNvSpPr>
          <p:nvPr>
            <p:ph idx="1"/>
          </p:nvPr>
        </p:nvSpPr>
        <p:spPr>
          <a:xfrm>
            <a:off x="642644" y="1426769"/>
            <a:ext cx="9173921" cy="5250984"/>
          </a:xfrm>
        </p:spPr>
        <p:txBody>
          <a:bodyPr vert="horz" lIns="91440" tIns="45720" rIns="91440" bIns="45720" rtlCol="0" anchor="t">
            <a:normAutofit/>
          </a:bodyPr>
          <a:lstStyle/>
          <a:p>
            <a:r>
              <a:rPr lang="en-US" b="1">
                <a:solidFill>
                  <a:srgbClr val="000000"/>
                </a:solidFill>
                <a:ea typeface="+mn-lt"/>
                <a:cs typeface="+mn-lt"/>
              </a:rPr>
              <a:t>Jobs</a:t>
            </a:r>
          </a:p>
          <a:p>
            <a:pPr lvl="1">
              <a:buFont typeface="Courier New,monospace" pitchFamily="34" charset="0"/>
              <a:buChar char="o"/>
            </a:pPr>
            <a:r>
              <a:rPr lang="en-US" spc="10">
                <a:solidFill>
                  <a:srgbClr val="000000"/>
                </a:solidFill>
                <a:ea typeface="+mn-lt"/>
                <a:cs typeface="+mn-lt"/>
              </a:rPr>
              <a:t>Add, delete, edit jobs</a:t>
            </a:r>
          </a:p>
          <a:p>
            <a:pPr lvl="1">
              <a:buFont typeface="Courier New,monospace" pitchFamily="34" charset="0"/>
              <a:buChar char="o"/>
            </a:pPr>
            <a:r>
              <a:rPr lang="en-US" spc="10">
                <a:solidFill>
                  <a:srgbClr val="000000"/>
                </a:solidFill>
                <a:ea typeface="+mn-lt"/>
                <a:cs typeface="+mn-lt"/>
              </a:rPr>
              <a:t>Upload estimate pdf that the sponsor uses</a:t>
            </a:r>
          </a:p>
          <a:p>
            <a:pPr lvl="1">
              <a:buFont typeface="Courier New,monospace" pitchFamily="34" charset="0"/>
              <a:buChar char="o"/>
            </a:pPr>
            <a:r>
              <a:rPr lang="en-US" spc="10">
                <a:solidFill>
                  <a:srgbClr val="000000"/>
                </a:solidFill>
                <a:ea typeface="+mn-lt"/>
                <a:cs typeface="+mn-lt"/>
              </a:rPr>
              <a:t>Add Necessary and Used parts for the job</a:t>
            </a:r>
          </a:p>
          <a:p>
            <a:pPr lvl="1">
              <a:buFont typeface="Courier New,monospace" pitchFamily="34" charset="0"/>
              <a:buChar char="o"/>
            </a:pPr>
            <a:r>
              <a:rPr lang="en-US" spc="10">
                <a:solidFill>
                  <a:srgbClr val="000000"/>
                </a:solidFill>
                <a:ea typeface="+mn-lt"/>
                <a:cs typeface="+mn-lt"/>
              </a:rPr>
              <a:t>Remove product from stock if its available</a:t>
            </a:r>
          </a:p>
          <a:p>
            <a:pPr>
              <a:buFont typeface="Courier New,monospace" pitchFamily="34" charset="0"/>
              <a:buChar char="o"/>
            </a:pPr>
            <a:r>
              <a:rPr lang="en-US" b="1">
                <a:solidFill>
                  <a:srgbClr val="000000"/>
                </a:solidFill>
                <a:ea typeface="+mn-lt"/>
                <a:cs typeface="+mn-lt"/>
              </a:rPr>
              <a:t>Logs</a:t>
            </a:r>
            <a:endParaRPr lang="en-US" b="1" spc="10">
              <a:solidFill>
                <a:srgbClr val="000000"/>
              </a:solidFill>
              <a:ea typeface="+mn-lt"/>
              <a:cs typeface="+mn-lt"/>
            </a:endParaRPr>
          </a:p>
          <a:p>
            <a:pPr lvl="1">
              <a:buFont typeface="Courier New,monospace" pitchFamily="34" charset="0"/>
              <a:buChar char="o"/>
            </a:pPr>
            <a:r>
              <a:rPr lang="en-US" spc="10">
                <a:solidFill>
                  <a:srgbClr val="000000"/>
                </a:solidFill>
                <a:ea typeface="+mn-lt"/>
                <a:cs typeface="+mn-lt"/>
              </a:rPr>
              <a:t>Implemented logging of every action in the app to be sure who changed, what changed, and when it changed, so the sponsor can manage the integrity of the data in the app</a:t>
            </a:r>
          </a:p>
          <a:p>
            <a:pPr>
              <a:buFont typeface="Courier New,monospace" pitchFamily="34" charset="0"/>
              <a:buChar char="o"/>
            </a:pPr>
            <a:r>
              <a:rPr lang="en-US" b="1">
                <a:solidFill>
                  <a:srgbClr val="000000"/>
                </a:solidFill>
                <a:ea typeface="+mn-lt"/>
                <a:cs typeface="+mn-lt"/>
              </a:rPr>
              <a:t>User Management</a:t>
            </a:r>
            <a:endParaRPr lang="en-US" b="1" spc="10">
              <a:solidFill>
                <a:srgbClr val="000000"/>
              </a:solidFill>
              <a:ea typeface="+mn-lt"/>
              <a:cs typeface="+mn-lt"/>
            </a:endParaRPr>
          </a:p>
          <a:p>
            <a:pPr lvl="1">
              <a:buFont typeface="Courier New,monospace" pitchFamily="34" charset="0"/>
              <a:buChar char="o"/>
            </a:pPr>
            <a:r>
              <a:rPr lang="en-US" spc="10">
                <a:solidFill>
                  <a:srgbClr val="000000"/>
                </a:solidFill>
                <a:ea typeface="+mn-lt"/>
                <a:cs typeface="+mn-lt"/>
              </a:rPr>
              <a:t>Role Based Access Control</a:t>
            </a:r>
          </a:p>
          <a:p>
            <a:pPr lvl="1">
              <a:buFont typeface="Courier New,monospace" pitchFamily="34" charset="0"/>
              <a:buChar char="o"/>
            </a:pPr>
            <a:r>
              <a:rPr lang="en-US" spc="10">
                <a:solidFill>
                  <a:srgbClr val="000000"/>
                </a:solidFill>
                <a:ea typeface="+mn-lt"/>
                <a:cs typeface="+mn-lt"/>
              </a:rPr>
              <a:t>Add/Remove a user from the application</a:t>
            </a:r>
          </a:p>
          <a:p>
            <a:pPr lvl="1">
              <a:buFont typeface="Courier New,monospace" pitchFamily="34" charset="0"/>
              <a:buChar char="o"/>
            </a:pPr>
            <a:r>
              <a:rPr lang="en-US" spc="10">
                <a:solidFill>
                  <a:srgbClr val="000000"/>
                </a:solidFill>
                <a:ea typeface="+mn-lt"/>
                <a:cs typeface="+mn-lt"/>
              </a:rPr>
              <a:t>Edit the role of a user in the app if ever needed</a:t>
            </a:r>
          </a:p>
          <a:p>
            <a:pPr lvl="1">
              <a:buFont typeface="Courier New,monospace" pitchFamily="34" charset="0"/>
              <a:buChar char="o"/>
            </a:pPr>
            <a:r>
              <a:rPr lang="en-US" spc="10">
                <a:solidFill>
                  <a:srgbClr val="000000"/>
                </a:solidFill>
                <a:ea typeface="+mn-lt"/>
                <a:cs typeface="+mn-lt"/>
              </a:rPr>
              <a:t>Edit of the user's information (profile) </a:t>
            </a:r>
          </a:p>
          <a:p>
            <a:pPr lvl="2">
              <a:buFont typeface="Wingdings,Sans-Serif" pitchFamily="34" charset="0"/>
              <a:buChar char="§"/>
            </a:pPr>
            <a:r>
              <a:rPr lang="en-US" spc="10">
                <a:solidFill>
                  <a:srgbClr val="000000"/>
                </a:solidFill>
                <a:ea typeface="+mn-lt"/>
                <a:cs typeface="+mn-lt"/>
              </a:rPr>
              <a:t>Ex. Username, Password, Email</a:t>
            </a:r>
          </a:p>
          <a:p>
            <a:pPr lvl="1">
              <a:buFont typeface="Courier New,monospace" pitchFamily="34" charset="0"/>
              <a:buChar char="o"/>
            </a:pPr>
            <a:r>
              <a:rPr lang="en-US" spc="10">
                <a:solidFill>
                  <a:srgbClr val="000000"/>
                </a:solidFill>
                <a:ea typeface="+mn-lt"/>
                <a:cs typeface="+mn-lt"/>
              </a:rPr>
              <a:t>Update Web token based on changes</a:t>
            </a:r>
            <a:endParaRPr lang="en-US"/>
          </a:p>
          <a:p>
            <a:pPr lvl="1">
              <a:buFont typeface="Courier New" pitchFamily="34" charset="0"/>
              <a:buChar char="o"/>
            </a:pPr>
            <a:endParaRPr lang="en-US" spc="10">
              <a:solidFill>
                <a:srgbClr val="000000"/>
              </a:solidFill>
              <a:ea typeface="+mn-lt"/>
              <a:cs typeface="+mn-lt"/>
            </a:endParaRPr>
          </a:p>
          <a:p>
            <a:pPr lvl="1">
              <a:buFont typeface="Courier New" pitchFamily="34" charset="0"/>
              <a:buChar char="o"/>
            </a:pPr>
            <a:endParaRPr lang="en-US" spc="10">
              <a:solidFill>
                <a:srgbClr val="000000"/>
              </a:solidFill>
              <a:ea typeface="+mn-lt"/>
              <a:cs typeface="+mn-lt"/>
            </a:endParaRPr>
          </a:p>
        </p:txBody>
      </p:sp>
      <p:pic>
        <p:nvPicPr>
          <p:cNvPr id="4" name="Picture 3" descr="A blue and white symbol&#10;&#10;Description automatically generated">
            <a:extLst>
              <a:ext uri="{FF2B5EF4-FFF2-40B4-BE49-F238E27FC236}">
                <a16:creationId xmlns:a16="http://schemas.microsoft.com/office/drawing/2014/main" id="{84E510E7-9511-2E48-27BA-FA6B1799609C}"/>
              </a:ext>
            </a:extLst>
          </p:cNvPr>
          <p:cNvPicPr>
            <a:picLocks noChangeAspect="1"/>
          </p:cNvPicPr>
          <p:nvPr/>
        </p:nvPicPr>
        <p:blipFill>
          <a:blip r:embed="rId2"/>
          <a:stretch>
            <a:fillRect/>
          </a:stretch>
        </p:blipFill>
        <p:spPr>
          <a:xfrm>
            <a:off x="7897427" y="5742761"/>
            <a:ext cx="1051527" cy="994806"/>
          </a:xfrm>
          <a:prstGeom prst="rect">
            <a:avLst/>
          </a:prstGeom>
        </p:spPr>
      </p:pic>
      <p:pic>
        <p:nvPicPr>
          <p:cNvPr id="5" name="Picture 4" descr="A green hexagon with a letter s&#10;&#10;Description automatically generated">
            <a:extLst>
              <a:ext uri="{FF2B5EF4-FFF2-40B4-BE49-F238E27FC236}">
                <a16:creationId xmlns:a16="http://schemas.microsoft.com/office/drawing/2014/main" id="{02FEF011-1EF6-49FC-9B65-1063382244F5}"/>
              </a:ext>
            </a:extLst>
          </p:cNvPr>
          <p:cNvPicPr>
            <a:picLocks noChangeAspect="1"/>
          </p:cNvPicPr>
          <p:nvPr/>
        </p:nvPicPr>
        <p:blipFill>
          <a:blip r:embed="rId3"/>
          <a:stretch>
            <a:fillRect/>
          </a:stretch>
        </p:blipFill>
        <p:spPr>
          <a:xfrm>
            <a:off x="9136492" y="5741816"/>
            <a:ext cx="934909" cy="982962"/>
          </a:xfrm>
          <a:prstGeom prst="rect">
            <a:avLst/>
          </a:prstGeom>
        </p:spPr>
      </p:pic>
      <p:pic>
        <p:nvPicPr>
          <p:cNvPr id="6" name="Picture 5" descr="A blue and white logo with a cloud in the middle&#10;&#10;Description automatically generated">
            <a:extLst>
              <a:ext uri="{FF2B5EF4-FFF2-40B4-BE49-F238E27FC236}">
                <a16:creationId xmlns:a16="http://schemas.microsoft.com/office/drawing/2014/main" id="{F8EB8093-417F-1276-A00C-046D528C104A}"/>
              </a:ext>
            </a:extLst>
          </p:cNvPr>
          <p:cNvPicPr>
            <a:picLocks noChangeAspect="1"/>
          </p:cNvPicPr>
          <p:nvPr/>
        </p:nvPicPr>
        <p:blipFill>
          <a:blip r:embed="rId4"/>
          <a:stretch>
            <a:fillRect/>
          </a:stretch>
        </p:blipFill>
        <p:spPr>
          <a:xfrm>
            <a:off x="10226461" y="5741257"/>
            <a:ext cx="937998" cy="984079"/>
          </a:xfrm>
          <a:prstGeom prst="rect">
            <a:avLst/>
          </a:prstGeom>
        </p:spPr>
      </p:pic>
    </p:spTree>
    <p:extLst>
      <p:ext uri="{BB962C8B-B14F-4D97-AF65-F5344CB8AC3E}">
        <p14:creationId xmlns:p14="http://schemas.microsoft.com/office/powerpoint/2010/main" val="3307123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F2B-241A-900A-85A2-C7AFD007AD30}"/>
              </a:ext>
            </a:extLst>
          </p:cNvPr>
          <p:cNvSpPr>
            <a:spLocks noGrp="1"/>
          </p:cNvSpPr>
          <p:nvPr>
            <p:ph type="title"/>
          </p:nvPr>
        </p:nvSpPr>
        <p:spPr>
          <a:xfrm>
            <a:off x="1081398" y="155207"/>
            <a:ext cx="9692640" cy="1325562"/>
          </a:xfrm>
        </p:spPr>
        <p:txBody>
          <a:bodyPr/>
          <a:lstStyle/>
          <a:p>
            <a:r>
              <a:rPr lang="en-US"/>
              <a:t>Major Sprint Achievements</a:t>
            </a:r>
          </a:p>
        </p:txBody>
      </p:sp>
      <p:sp>
        <p:nvSpPr>
          <p:cNvPr id="3" name="Content Placeholder 2">
            <a:extLst>
              <a:ext uri="{FF2B5EF4-FFF2-40B4-BE49-F238E27FC236}">
                <a16:creationId xmlns:a16="http://schemas.microsoft.com/office/drawing/2014/main" id="{69DA28B0-2809-583C-AB55-5FDC2F764DFF}"/>
              </a:ext>
            </a:extLst>
          </p:cNvPr>
          <p:cNvSpPr>
            <a:spLocks noGrp="1"/>
          </p:cNvSpPr>
          <p:nvPr>
            <p:ph idx="1"/>
          </p:nvPr>
        </p:nvSpPr>
        <p:spPr>
          <a:xfrm>
            <a:off x="1081398" y="1713497"/>
            <a:ext cx="9076622" cy="4967954"/>
          </a:xfrm>
        </p:spPr>
        <p:txBody>
          <a:bodyPr vert="horz" lIns="91440" tIns="45720" rIns="91440" bIns="45720" rtlCol="0" anchor="t">
            <a:noAutofit/>
          </a:bodyPr>
          <a:lstStyle/>
          <a:p>
            <a:pPr marL="342900" marR="0" lvl="0" indent="-342900">
              <a:lnSpc>
                <a:spcPct val="115000"/>
              </a:lnSpc>
              <a:spcBef>
                <a:spcPts val="0"/>
              </a:spcBef>
              <a:spcAft>
                <a:spcPts val="0"/>
              </a:spcAft>
              <a:buFont typeface="Arial" panose="020B0604020202020204" pitchFamily="34" charset="0"/>
              <a:buChar char="●"/>
            </a:pPr>
            <a:r>
              <a:rPr lang="en-US">
                <a:latin typeface="Century Schoolbook"/>
                <a:ea typeface="Arial" panose="020B0604020202020204" pitchFamily="34" charset="0"/>
              </a:rPr>
              <a:t>Got the app </a:t>
            </a:r>
            <a:r>
              <a:rPr lang="en-US" b="1">
                <a:latin typeface="Century Schoolbook"/>
                <a:ea typeface="Arial" panose="020B0604020202020204" pitchFamily="34" charset="0"/>
              </a:rPr>
              <a:t>hosted</a:t>
            </a:r>
            <a:r>
              <a:rPr lang="en-US">
                <a:latin typeface="Century Schoolbook"/>
                <a:ea typeface="Arial" panose="020B0604020202020204" pitchFamily="34" charset="0"/>
              </a:rPr>
              <a:t> on an actual server without using external hosting services</a:t>
            </a:r>
          </a:p>
          <a:p>
            <a:pPr marL="342900" marR="0" lvl="0" indent="-342900">
              <a:lnSpc>
                <a:spcPct val="115000"/>
              </a:lnSpc>
              <a:spcBef>
                <a:spcPts val="0"/>
              </a:spcBef>
              <a:spcAft>
                <a:spcPts val="0"/>
              </a:spcAft>
              <a:buFont typeface="Arial" panose="020B0604020202020204" pitchFamily="34" charset="0"/>
              <a:buChar char="●"/>
            </a:pPr>
            <a:r>
              <a:rPr lang="en-US">
                <a:latin typeface="Century Schoolbook"/>
                <a:ea typeface="Arial" panose="020B0604020202020204" pitchFamily="34" charset="0"/>
              </a:rPr>
              <a:t>Set up an </a:t>
            </a:r>
            <a:r>
              <a:rPr lang="en-US" b="1">
                <a:latin typeface="Century Schoolbook"/>
                <a:ea typeface="Arial" panose="020B0604020202020204" pitchFamily="34" charset="0"/>
              </a:rPr>
              <a:t>automated testing</a:t>
            </a:r>
            <a:r>
              <a:rPr lang="en-US">
                <a:latin typeface="Century Schoolbook"/>
                <a:ea typeface="Arial" panose="020B0604020202020204" pitchFamily="34" charset="0"/>
              </a:rPr>
              <a:t> workflow through GitHub that checks if tests pass, that blocks merges and pushes from being added to main branch that cause issues.</a:t>
            </a:r>
          </a:p>
          <a:p>
            <a:pPr marL="342900" marR="0" lvl="0" indent="-342900">
              <a:lnSpc>
                <a:spcPct val="115000"/>
              </a:lnSpc>
              <a:spcBef>
                <a:spcPts val="0"/>
              </a:spcBef>
              <a:spcAft>
                <a:spcPts val="0"/>
              </a:spcAft>
              <a:buFont typeface="Arial" panose="020B0604020202020204" pitchFamily="34" charset="0"/>
              <a:buChar char="●"/>
            </a:pPr>
            <a:r>
              <a:rPr lang="en-US">
                <a:latin typeface="Century Schoolbook"/>
                <a:ea typeface="Arial" panose="020B0604020202020204" pitchFamily="34" charset="0"/>
              </a:rPr>
              <a:t>Finished Inventory, Jobs, and Purchases pages which interact with each other and show updates based on items added, edited, or removed from the database</a:t>
            </a:r>
          </a:p>
          <a:p>
            <a:pPr marL="342900" marR="0" lvl="0" indent="-342900">
              <a:lnSpc>
                <a:spcPct val="115000"/>
              </a:lnSpc>
              <a:spcBef>
                <a:spcPts val="0"/>
              </a:spcBef>
              <a:spcAft>
                <a:spcPts val="0"/>
              </a:spcAft>
              <a:buFont typeface="Arial" panose="020B0604020202020204" pitchFamily="34" charset="0"/>
              <a:buChar char="●"/>
            </a:pPr>
            <a:r>
              <a:rPr lang="en-US">
                <a:latin typeface="Century Schoolbook"/>
                <a:ea typeface="Arial" panose="020B0604020202020204" pitchFamily="34" charset="0"/>
              </a:rPr>
              <a:t>Integrated the JSON Web Token into the </a:t>
            </a:r>
            <a:r>
              <a:rPr lang="en-US" b="1">
                <a:latin typeface="Century Schoolbook"/>
                <a:ea typeface="Arial" panose="020B0604020202020204" pitchFamily="34" charset="0"/>
              </a:rPr>
              <a:t>management of users</a:t>
            </a:r>
            <a:r>
              <a:rPr lang="en-US">
                <a:latin typeface="Century Schoolbook"/>
                <a:ea typeface="Arial" panose="020B0604020202020204" pitchFamily="34" charset="0"/>
              </a:rPr>
              <a:t> to match updates that occur</a:t>
            </a:r>
          </a:p>
          <a:p>
            <a:pPr marL="342900" marR="0" lvl="0" indent="-342900">
              <a:lnSpc>
                <a:spcPct val="115000"/>
              </a:lnSpc>
              <a:spcBef>
                <a:spcPts val="0"/>
              </a:spcBef>
              <a:spcAft>
                <a:spcPts val="0"/>
              </a:spcAft>
              <a:buFont typeface="Arial" panose="020B0604020202020204" pitchFamily="34" charset="0"/>
              <a:buChar char="●"/>
            </a:pPr>
            <a:r>
              <a:rPr lang="en-US">
                <a:latin typeface="Century Schoolbook"/>
                <a:ea typeface="Arial" panose="020B0604020202020204" pitchFamily="34" charset="0"/>
              </a:rPr>
              <a:t>Implemented role-based access control (</a:t>
            </a:r>
            <a:r>
              <a:rPr lang="en-US" b="1">
                <a:latin typeface="Century Schoolbook"/>
                <a:ea typeface="Arial" panose="020B0604020202020204" pitchFamily="34" charset="0"/>
              </a:rPr>
              <a:t>RBAC</a:t>
            </a:r>
            <a:r>
              <a:rPr lang="en-US">
                <a:latin typeface="Century Schoolbook"/>
                <a:ea typeface="Arial" panose="020B0604020202020204" pitchFamily="34" charset="0"/>
              </a:rPr>
              <a:t>) to allow admins to view logs, manage users and add users to the application.</a:t>
            </a:r>
          </a:p>
          <a:p>
            <a:pPr marL="342900" marR="0" lvl="0" indent="-342900">
              <a:lnSpc>
                <a:spcPct val="115000"/>
              </a:lnSpc>
              <a:spcBef>
                <a:spcPts val="0"/>
              </a:spcBef>
              <a:spcAft>
                <a:spcPts val="0"/>
              </a:spcAft>
              <a:buFont typeface="Arial" panose="020B0604020202020204" pitchFamily="34" charset="0"/>
              <a:buChar char="●"/>
            </a:pPr>
            <a:r>
              <a:rPr lang="en-US">
                <a:latin typeface="Century Schoolbook"/>
                <a:ea typeface="Arial" panose="020B0604020202020204" pitchFamily="34" charset="0"/>
              </a:rPr>
              <a:t>Implemented a simple informative </a:t>
            </a:r>
            <a:r>
              <a:rPr lang="en-US" b="1">
                <a:latin typeface="Century Schoolbook"/>
                <a:ea typeface="Arial" panose="020B0604020202020204" pitchFamily="34" charset="0"/>
              </a:rPr>
              <a:t>Dashboard</a:t>
            </a:r>
            <a:r>
              <a:rPr lang="en-US">
                <a:latin typeface="Century Schoolbook"/>
                <a:ea typeface="Arial" panose="020B0604020202020204" pitchFamily="34" charset="0"/>
              </a:rPr>
              <a:t> monitoring stocks, as well as quick stats about the number of products, customers, and purchases made.</a:t>
            </a:r>
          </a:p>
          <a:p>
            <a:pPr marL="342900" marR="0" lvl="0" indent="-342900">
              <a:lnSpc>
                <a:spcPct val="115000"/>
              </a:lnSpc>
              <a:spcBef>
                <a:spcPts val="0"/>
              </a:spcBef>
              <a:spcAft>
                <a:spcPts val="0"/>
              </a:spcAft>
              <a:buFont typeface="Arial" panose="020B0604020202020204" pitchFamily="34" charset="0"/>
              <a:buChar char="●"/>
            </a:pPr>
            <a:r>
              <a:rPr lang="en-US">
                <a:latin typeface="Century Schoolbook"/>
                <a:ea typeface="Arial" panose="020B0604020202020204" pitchFamily="34" charset="0"/>
              </a:rPr>
              <a:t>Implemented </a:t>
            </a:r>
            <a:r>
              <a:rPr lang="en-US" b="1">
                <a:latin typeface="Century Schoolbook"/>
                <a:ea typeface="Arial" panose="020B0604020202020204" pitchFamily="34" charset="0"/>
              </a:rPr>
              <a:t>logging</a:t>
            </a:r>
            <a:r>
              <a:rPr lang="en-US">
                <a:latin typeface="Century Schoolbook"/>
                <a:ea typeface="Arial" panose="020B0604020202020204" pitchFamily="34" charset="0"/>
              </a:rPr>
              <a:t> for security reasons.</a:t>
            </a:r>
          </a:p>
          <a:p>
            <a:pPr marL="342900" marR="0" lvl="0" indent="-342900">
              <a:lnSpc>
                <a:spcPct val="115000"/>
              </a:lnSpc>
              <a:spcBef>
                <a:spcPts val="0"/>
              </a:spcBef>
              <a:spcAft>
                <a:spcPts val="0"/>
              </a:spcAft>
              <a:buFont typeface="Arial" panose="020B0604020202020204" pitchFamily="34" charset="0"/>
              <a:buChar char="●"/>
            </a:pPr>
            <a:r>
              <a:rPr lang="en-US">
                <a:latin typeface="Century Schoolbook"/>
                <a:ea typeface="Arial" panose="020B0604020202020204" pitchFamily="34" charset="0"/>
              </a:rPr>
              <a:t>Fixed some </a:t>
            </a:r>
            <a:r>
              <a:rPr lang="en-US" b="1">
                <a:latin typeface="Century Schoolbook"/>
                <a:ea typeface="Arial" panose="020B0604020202020204" pitchFamily="34" charset="0"/>
              </a:rPr>
              <a:t>security issues</a:t>
            </a:r>
            <a:r>
              <a:rPr lang="en-US">
                <a:latin typeface="Century Schoolbook"/>
                <a:ea typeface="Arial" panose="020B0604020202020204" pitchFamily="34" charset="0"/>
              </a:rPr>
              <a:t> by using environment variables.</a:t>
            </a:r>
          </a:p>
          <a:p>
            <a:endParaRPr lang="en-US"/>
          </a:p>
          <a:p>
            <a:endParaRPr lang="en-US"/>
          </a:p>
        </p:txBody>
      </p:sp>
    </p:spTree>
    <p:extLst>
      <p:ext uri="{BB962C8B-B14F-4D97-AF65-F5344CB8AC3E}">
        <p14:creationId xmlns:p14="http://schemas.microsoft.com/office/powerpoint/2010/main" val="2102822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F2B-241A-900A-85A2-C7AFD007AD30}"/>
              </a:ext>
            </a:extLst>
          </p:cNvPr>
          <p:cNvSpPr>
            <a:spLocks noGrp="1"/>
          </p:cNvSpPr>
          <p:nvPr>
            <p:ph type="title"/>
          </p:nvPr>
        </p:nvSpPr>
        <p:spPr/>
        <p:txBody>
          <a:bodyPr/>
          <a:lstStyle/>
          <a:p>
            <a:r>
              <a:rPr lang="en-US"/>
              <a:t>Brandon's Contributions</a:t>
            </a:r>
          </a:p>
        </p:txBody>
      </p:sp>
      <p:sp>
        <p:nvSpPr>
          <p:cNvPr id="3" name="Content Placeholder 2">
            <a:extLst>
              <a:ext uri="{FF2B5EF4-FFF2-40B4-BE49-F238E27FC236}">
                <a16:creationId xmlns:a16="http://schemas.microsoft.com/office/drawing/2014/main" id="{69DA28B0-2809-583C-AB55-5FDC2F764DFF}"/>
              </a:ext>
            </a:extLst>
          </p:cNvPr>
          <p:cNvSpPr>
            <a:spLocks noGrp="1"/>
          </p:cNvSpPr>
          <p:nvPr>
            <p:ph idx="1"/>
          </p:nvPr>
        </p:nvSpPr>
        <p:spPr/>
        <p:txBody>
          <a:bodyPr vert="horz" lIns="91440" tIns="45720" rIns="91440" bIns="45720" rtlCol="0" anchor="t">
            <a:normAutofit fontScale="70000" lnSpcReduction="20000"/>
          </a:bodyPr>
          <a:lstStyle/>
          <a:p>
            <a:r>
              <a:rPr lang="en-US"/>
              <a:t>Provided moral support</a:t>
            </a:r>
          </a:p>
          <a:p>
            <a:r>
              <a:rPr lang="en-US"/>
              <a:t>Self-hosted our web application on a spare PC</a:t>
            </a:r>
          </a:p>
          <a:p>
            <a:r>
              <a:rPr lang="en-US"/>
              <a:t>Set up a DNS for the web application </a:t>
            </a:r>
          </a:p>
          <a:p>
            <a:r>
              <a:rPr lang="en-US">
                <a:latin typeface="Century Schoolbook"/>
                <a:cs typeface="Arial"/>
              </a:rPr>
              <a:t>Set up a production version of the Docker Compose file for the server</a:t>
            </a:r>
          </a:p>
          <a:p>
            <a:r>
              <a:rPr lang="en-US">
                <a:latin typeface="Century Schoolbook"/>
                <a:cs typeface="Arial"/>
              </a:rPr>
              <a:t>Setup GitHub Action to automatically run Cypress Test whenever a pull request is made to the main branch</a:t>
            </a:r>
          </a:p>
          <a:p>
            <a:r>
              <a:rPr lang="en-US">
                <a:latin typeface="Century Schoolbook"/>
                <a:cs typeface="Arial"/>
              </a:rPr>
              <a:t>Setup GitHub Action to automatically update server whenever merge is made to the main branch</a:t>
            </a:r>
          </a:p>
          <a:p>
            <a:r>
              <a:rPr lang="en-US">
                <a:latin typeface="Century Schoolbook"/>
                <a:cs typeface="Arial"/>
              </a:rPr>
              <a:t>Created documentation for the Nginx reverse proxy</a:t>
            </a:r>
          </a:p>
          <a:p>
            <a:r>
              <a:rPr lang="en-US">
                <a:latin typeface="Century Schoolbook"/>
                <a:cs typeface="Arial"/>
              </a:rPr>
              <a:t>Created tests for the Logs page</a:t>
            </a:r>
          </a:p>
          <a:p>
            <a:pPr marL="0" indent="0">
              <a:buNone/>
            </a:pPr>
            <a:r>
              <a:rPr lang="en-US">
                <a:latin typeface="Century Schoolbook"/>
                <a:cs typeface="Arial"/>
              </a:rPr>
              <a:t>Reflection:</a:t>
            </a:r>
          </a:p>
          <a:p>
            <a:r>
              <a:rPr lang="en-US">
                <a:latin typeface="Century Schoolbook"/>
                <a:cs typeface="Arial"/>
              </a:rPr>
              <a:t>I learned to work with multiple different tools like Docker, Nginx, Node.js, React and Express to create a reverse proxy, REST API, and a web application</a:t>
            </a:r>
          </a:p>
          <a:p>
            <a:r>
              <a:rPr lang="en-US"/>
              <a:t>The hardest part was learning how to self-host our project on a server and have it pull the most up to date version of the main branch from GitHub.</a:t>
            </a:r>
          </a:p>
          <a:p>
            <a:endParaRPr lang="en-US">
              <a:latin typeface="Century Schoolbook"/>
              <a:cs typeface="Arial"/>
            </a:endParaRPr>
          </a:p>
          <a:p>
            <a:endParaRPr lang="en-US">
              <a:latin typeface="Century Schoolbook"/>
              <a:cs typeface="Arial"/>
            </a:endParaRPr>
          </a:p>
        </p:txBody>
      </p:sp>
    </p:spTree>
    <p:extLst>
      <p:ext uri="{BB962C8B-B14F-4D97-AF65-F5344CB8AC3E}">
        <p14:creationId xmlns:p14="http://schemas.microsoft.com/office/powerpoint/2010/main" val="3922521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F2B-241A-900A-85A2-C7AFD007AD30}"/>
              </a:ext>
            </a:extLst>
          </p:cNvPr>
          <p:cNvSpPr>
            <a:spLocks noGrp="1"/>
          </p:cNvSpPr>
          <p:nvPr>
            <p:ph type="title"/>
          </p:nvPr>
        </p:nvSpPr>
        <p:spPr>
          <a:xfrm>
            <a:off x="991161" y="205339"/>
            <a:ext cx="9692640" cy="1325562"/>
          </a:xfrm>
        </p:spPr>
        <p:txBody>
          <a:bodyPr/>
          <a:lstStyle/>
          <a:p>
            <a:r>
              <a:rPr lang="en-US"/>
              <a:t>Jake’s Contributions</a:t>
            </a:r>
          </a:p>
        </p:txBody>
      </p:sp>
      <p:sp>
        <p:nvSpPr>
          <p:cNvPr id="3" name="Content Placeholder 2">
            <a:extLst>
              <a:ext uri="{FF2B5EF4-FFF2-40B4-BE49-F238E27FC236}">
                <a16:creationId xmlns:a16="http://schemas.microsoft.com/office/drawing/2014/main" id="{69DA28B0-2809-583C-AB55-5FDC2F764DFF}"/>
              </a:ext>
            </a:extLst>
          </p:cNvPr>
          <p:cNvSpPr>
            <a:spLocks noGrp="1"/>
          </p:cNvSpPr>
          <p:nvPr>
            <p:ph idx="1"/>
          </p:nvPr>
        </p:nvSpPr>
        <p:spPr>
          <a:xfrm>
            <a:off x="991161" y="1818773"/>
            <a:ext cx="8595360" cy="4351337"/>
          </a:xfrm>
        </p:spPr>
        <p:txBody>
          <a:bodyPr vert="horz" lIns="91440" tIns="45720" rIns="91440" bIns="45720" rtlCol="0" anchor="t">
            <a:normAutofit fontScale="85000" lnSpcReduction="20000"/>
          </a:bodyPr>
          <a:lstStyle/>
          <a:p>
            <a:r>
              <a:rPr lang="en-US"/>
              <a:t>Focus: </a:t>
            </a:r>
            <a:r>
              <a:rPr lang="en-US" b="1"/>
              <a:t>Inventory Page</a:t>
            </a:r>
          </a:p>
          <a:p>
            <a:pPr lvl="1">
              <a:buFont typeface="Courier New" pitchFamily="34" charset="0"/>
              <a:buChar char="o"/>
            </a:pPr>
            <a:r>
              <a:rPr lang="en-US" spc="10">
                <a:solidFill>
                  <a:srgbClr val="000000"/>
                </a:solidFill>
              </a:rPr>
              <a:t>Developed front end for inventory page, API calls to database, and designed modals</a:t>
            </a:r>
          </a:p>
          <a:p>
            <a:pPr lvl="1">
              <a:buFont typeface="Courier New" pitchFamily="34" charset="0"/>
              <a:buChar char="o"/>
            </a:pPr>
            <a:r>
              <a:rPr lang="en-US" spc="10">
                <a:solidFill>
                  <a:srgbClr val="000000"/>
                </a:solidFill>
              </a:rPr>
              <a:t>Developed logic for filtering inventory</a:t>
            </a:r>
          </a:p>
          <a:p>
            <a:pPr lvl="1">
              <a:buFont typeface="Courier New" pitchFamily="34" charset="0"/>
              <a:buChar char="o"/>
            </a:pPr>
            <a:r>
              <a:rPr lang="en-US" spc="10">
                <a:solidFill>
                  <a:srgbClr val="000000"/>
                </a:solidFill>
              </a:rPr>
              <a:t>Implemented autofill and auto part number generation</a:t>
            </a:r>
          </a:p>
          <a:p>
            <a:pPr lvl="1">
              <a:buFont typeface="Courier New" pitchFamily="34" charset="0"/>
              <a:buChar char="o"/>
            </a:pPr>
            <a:r>
              <a:rPr lang="en-US" spc="10">
                <a:solidFill>
                  <a:srgbClr val="000000"/>
                </a:solidFill>
              </a:rPr>
              <a:t>Excel file upload</a:t>
            </a:r>
          </a:p>
          <a:p>
            <a:r>
              <a:rPr lang="en-US">
                <a:solidFill>
                  <a:srgbClr val="000000"/>
                </a:solidFill>
              </a:rPr>
              <a:t>Created logging page and logic for logging.</a:t>
            </a:r>
          </a:p>
          <a:p>
            <a:r>
              <a:rPr lang="en-US">
                <a:solidFill>
                  <a:srgbClr val="000000"/>
                </a:solidFill>
              </a:rPr>
              <a:t>Creating modals for other pages.</a:t>
            </a:r>
            <a:endParaRPr lang="en-US" spc="10">
              <a:solidFill>
                <a:srgbClr val="000000"/>
              </a:solidFill>
            </a:endParaRPr>
          </a:p>
          <a:p>
            <a:r>
              <a:rPr lang="en-US" spc="10">
                <a:solidFill>
                  <a:srgbClr val="000000"/>
                </a:solidFill>
              </a:rPr>
              <a:t>Code clean up</a:t>
            </a:r>
            <a:r>
              <a:rPr lang="en-US">
                <a:solidFill>
                  <a:srgbClr val="000000"/>
                </a:solidFill>
              </a:rPr>
              <a:t>.</a:t>
            </a:r>
            <a:endParaRPr lang="en-US" spc="10">
              <a:solidFill>
                <a:srgbClr val="000000"/>
              </a:solidFill>
            </a:endParaRPr>
          </a:p>
          <a:p>
            <a:r>
              <a:rPr lang="en-US">
                <a:solidFill>
                  <a:srgbClr val="000000"/>
                </a:solidFill>
              </a:rPr>
              <a:t>Helped with little things on every page.</a:t>
            </a:r>
          </a:p>
          <a:p>
            <a:r>
              <a:rPr lang="en-US">
                <a:solidFill>
                  <a:srgbClr val="000000"/>
                </a:solidFill>
              </a:rPr>
              <a:t>Administrative things to make sure we met standards for project and with sponsor.</a:t>
            </a:r>
            <a:endParaRPr lang="en-US" spc="10">
              <a:solidFill>
                <a:srgbClr val="000000"/>
              </a:solidFill>
            </a:endParaRPr>
          </a:p>
          <a:p>
            <a:pPr marL="0" indent="0">
              <a:buNone/>
            </a:pPr>
            <a:r>
              <a:rPr lang="en-US">
                <a:solidFill>
                  <a:srgbClr val="000000"/>
                </a:solidFill>
              </a:rPr>
              <a:t>Reflection: </a:t>
            </a:r>
            <a:endParaRPr lang="en-US" spc="10">
              <a:solidFill>
                <a:srgbClr val="000000"/>
              </a:solidFill>
            </a:endParaRPr>
          </a:p>
          <a:p>
            <a:r>
              <a:rPr lang="en-US">
                <a:solidFill>
                  <a:srgbClr val="000000"/>
                </a:solidFill>
              </a:rPr>
              <a:t>Learned that we should implement a pipeline as the very beginning of the project.</a:t>
            </a:r>
          </a:p>
          <a:p>
            <a:r>
              <a:rPr lang="en-US">
                <a:solidFill>
                  <a:srgbClr val="000000"/>
                </a:solidFill>
              </a:rPr>
              <a:t>The hardest part of the project was figuring out how we should host the project.</a:t>
            </a:r>
          </a:p>
          <a:p>
            <a:pPr marL="274320" lvl="1" indent="0">
              <a:buNone/>
            </a:pPr>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3117614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F2B-241A-900A-85A2-C7AFD007AD30}"/>
              </a:ext>
            </a:extLst>
          </p:cNvPr>
          <p:cNvSpPr>
            <a:spLocks noGrp="1"/>
          </p:cNvSpPr>
          <p:nvPr>
            <p:ph type="title"/>
          </p:nvPr>
        </p:nvSpPr>
        <p:spPr/>
        <p:txBody>
          <a:bodyPr/>
          <a:lstStyle/>
          <a:p>
            <a:r>
              <a:rPr lang="en-US"/>
              <a:t>Waleed's Contributions</a:t>
            </a:r>
          </a:p>
        </p:txBody>
      </p:sp>
      <p:sp>
        <p:nvSpPr>
          <p:cNvPr id="3" name="Content Placeholder 2">
            <a:extLst>
              <a:ext uri="{FF2B5EF4-FFF2-40B4-BE49-F238E27FC236}">
                <a16:creationId xmlns:a16="http://schemas.microsoft.com/office/drawing/2014/main" id="{69DA28B0-2809-583C-AB55-5FDC2F764DFF}"/>
              </a:ext>
            </a:extLst>
          </p:cNvPr>
          <p:cNvSpPr>
            <a:spLocks noGrp="1"/>
          </p:cNvSpPr>
          <p:nvPr>
            <p:ph idx="1"/>
          </p:nvPr>
        </p:nvSpPr>
        <p:spPr/>
        <p:txBody>
          <a:bodyPr vert="horz" lIns="91440" tIns="45720" rIns="91440" bIns="45720" rtlCol="0" anchor="t">
            <a:normAutofit/>
          </a:bodyPr>
          <a:lstStyle/>
          <a:p>
            <a:pPr marL="0" indent="0">
              <a:buNone/>
            </a:pPr>
            <a:r>
              <a:rPr lang="en-US" sz="1500"/>
              <a:t>Focus: </a:t>
            </a:r>
            <a:r>
              <a:rPr lang="en-US" sz="1500" b="1"/>
              <a:t>Dashboard Page</a:t>
            </a:r>
          </a:p>
          <a:p>
            <a:r>
              <a:rPr lang="en-US" sz="1500"/>
              <a:t>Developed an API for role-based user access specific to the Dashboard page.</a:t>
            </a:r>
          </a:p>
          <a:p>
            <a:r>
              <a:rPr lang="en-US" sz="1500"/>
              <a:t>Ensured that the "Manage Users" button on the Dashboard correctly retrieved and displayed user roles, and the control to remove and edit roles.</a:t>
            </a:r>
          </a:p>
          <a:p>
            <a:r>
              <a:rPr lang="en-US" sz="1500"/>
              <a:t>Created an API to fetch and display accurate, live data from various pages on the Dashboard.</a:t>
            </a:r>
          </a:p>
          <a:p>
            <a:r>
              <a:rPr lang="en-US" sz="1500"/>
              <a:t>Completed all required documentation for the Dashboard as specified in the project's Blackboard.</a:t>
            </a:r>
          </a:p>
          <a:p>
            <a:r>
              <a:rPr lang="en-US" sz="1500"/>
              <a:t>Organized and categorized all Markdown documents related to the Dashboard into their designated folders.</a:t>
            </a:r>
          </a:p>
          <a:p>
            <a:pPr marL="0" indent="0">
              <a:buNone/>
            </a:pPr>
            <a:r>
              <a:rPr lang="en-US" sz="1500"/>
              <a:t>Reflection: I do not know how to read or know how to properly read merge conflicts (I broke main 4x). Learned how to thread </a:t>
            </a:r>
            <a:r>
              <a:rPr lang="en-US" sz="1500" err="1"/>
              <a:t>api</a:t>
            </a:r>
            <a:r>
              <a:rPr lang="en-US" sz="1500"/>
              <a:t> to the front end. Team building/collaboration, code discussions, and worked through bugs and features with a team.</a:t>
            </a:r>
          </a:p>
        </p:txBody>
      </p:sp>
    </p:spTree>
    <p:extLst>
      <p:ext uri="{BB962C8B-B14F-4D97-AF65-F5344CB8AC3E}">
        <p14:creationId xmlns:p14="http://schemas.microsoft.com/office/powerpoint/2010/main" val="172042399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View</vt:lpstr>
      <vt:lpstr>PowerPoint Presentation</vt:lpstr>
      <vt:lpstr>Teammates</vt:lpstr>
      <vt:lpstr>Project Focus</vt:lpstr>
      <vt:lpstr>High Level Functionality (1 of 2)</vt:lpstr>
      <vt:lpstr>High Level Functionality (2 of 2)</vt:lpstr>
      <vt:lpstr>Major Sprint Achievements</vt:lpstr>
      <vt:lpstr>Brandon's Contributions</vt:lpstr>
      <vt:lpstr>Jake’s Contributions</vt:lpstr>
      <vt:lpstr>Waleed's Contributions</vt:lpstr>
      <vt:lpstr>Mason's Contributions</vt:lpstr>
      <vt:lpstr>Michal's Contributions</vt:lpstr>
      <vt:lpstr>Significant Items on Backlog</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2024-03-25T02:41:15Z</dcterms:created>
  <dcterms:modified xsi:type="dcterms:W3CDTF">2024-04-23T05:09:55Z</dcterms:modified>
</cp:coreProperties>
</file>